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handoutMasterIdLst>
    <p:handoutMasterId r:id="rId29"/>
  </p:handoutMasterIdLst>
  <p:sldIdLst>
    <p:sldId id="256" r:id="rId2"/>
    <p:sldId id="257" r:id="rId3"/>
    <p:sldId id="258" r:id="rId4"/>
    <p:sldId id="328" r:id="rId5"/>
    <p:sldId id="330" r:id="rId6"/>
    <p:sldId id="259" r:id="rId7"/>
    <p:sldId id="260" r:id="rId8"/>
    <p:sldId id="261" r:id="rId9"/>
    <p:sldId id="263" r:id="rId10"/>
    <p:sldId id="266" r:id="rId11"/>
    <p:sldId id="267" r:id="rId12"/>
    <p:sldId id="331" r:id="rId13"/>
    <p:sldId id="332" r:id="rId14"/>
    <p:sldId id="284" r:id="rId15"/>
    <p:sldId id="273" r:id="rId16"/>
    <p:sldId id="282" r:id="rId17"/>
    <p:sldId id="274" r:id="rId18"/>
    <p:sldId id="275" r:id="rId19"/>
    <p:sldId id="276" r:id="rId20"/>
    <p:sldId id="277" r:id="rId21"/>
    <p:sldId id="278" r:id="rId22"/>
    <p:sldId id="287" r:id="rId23"/>
    <p:sldId id="291" r:id="rId24"/>
    <p:sldId id="296" r:id="rId25"/>
    <p:sldId id="323" r:id="rId26"/>
    <p:sldId id="322" r:id="rId27"/>
  </p:sldIdLst>
  <p:sldSz cx="9906000" cy="6858000" type="A4"/>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5284"/>
    <a:srgbClr val="0039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0" d="100"/>
          <a:sy n="100" d="100"/>
        </p:scale>
        <p:origin x="78"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307046" cy="341542"/>
          </a:xfrm>
          <a:prstGeom prst="rect">
            <a:avLst/>
          </a:prstGeom>
        </p:spPr>
        <p:txBody>
          <a:bodyPr vert="horz" lIns="95690" tIns="47845" rIns="95690" bIns="47845"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5629993" y="0"/>
            <a:ext cx="4307046" cy="341542"/>
          </a:xfrm>
          <a:prstGeom prst="rect">
            <a:avLst/>
          </a:prstGeom>
        </p:spPr>
        <p:txBody>
          <a:bodyPr vert="horz" lIns="95690" tIns="47845" rIns="95690" bIns="47845" rtlCol="0"/>
          <a:lstStyle>
            <a:lvl1pPr algn="r">
              <a:defRPr sz="1300"/>
            </a:lvl1pPr>
          </a:lstStyle>
          <a:p>
            <a:endParaRPr kumimoji="1" lang="ja-JP" altLang="en-US"/>
          </a:p>
        </p:txBody>
      </p:sp>
      <p:sp>
        <p:nvSpPr>
          <p:cNvPr id="4" name="フッター プレースホルダー 3"/>
          <p:cNvSpPr>
            <a:spLocks noGrp="1"/>
          </p:cNvSpPr>
          <p:nvPr>
            <p:ph type="ftr" sz="quarter" idx="2"/>
          </p:nvPr>
        </p:nvSpPr>
        <p:spPr>
          <a:xfrm>
            <a:off x="1" y="6465660"/>
            <a:ext cx="4307046" cy="341541"/>
          </a:xfrm>
          <a:prstGeom prst="rect">
            <a:avLst/>
          </a:prstGeom>
        </p:spPr>
        <p:txBody>
          <a:bodyPr vert="horz" lIns="95690" tIns="47845" rIns="95690" bIns="47845"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5629993" y="6465660"/>
            <a:ext cx="4307046" cy="341541"/>
          </a:xfrm>
          <a:prstGeom prst="rect">
            <a:avLst/>
          </a:prstGeom>
        </p:spPr>
        <p:txBody>
          <a:bodyPr vert="horz" lIns="95690" tIns="47845" rIns="95690" bIns="47845" rtlCol="0" anchor="b"/>
          <a:lstStyle>
            <a:lvl1pPr algn="r">
              <a:defRPr sz="1300"/>
            </a:lvl1pPr>
          </a:lstStyle>
          <a:p>
            <a:fld id="{0B7DFA39-7942-44EB-BBD0-6CC4E69B0CA1}" type="slidenum">
              <a:rPr kumimoji="1" lang="ja-JP" altLang="en-US" smtClean="0"/>
              <a:t>‹#›</a:t>
            </a:fld>
            <a:endParaRPr kumimoji="1" lang="ja-JP" altLang="en-US"/>
          </a:p>
        </p:txBody>
      </p:sp>
    </p:spTree>
    <p:extLst>
      <p:ext uri="{BB962C8B-B14F-4D97-AF65-F5344CB8AC3E}">
        <p14:creationId xmlns:p14="http://schemas.microsoft.com/office/powerpoint/2010/main" val="2618628496"/>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7509" cy="340969"/>
          </a:xfrm>
          <a:prstGeom prst="rect">
            <a:avLst/>
          </a:prstGeom>
        </p:spPr>
        <p:txBody>
          <a:bodyPr vert="horz" lIns="88340" tIns="44170" rIns="88340" bIns="4417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0287" y="0"/>
            <a:ext cx="4307509" cy="340969"/>
          </a:xfrm>
          <a:prstGeom prst="rect">
            <a:avLst/>
          </a:prstGeom>
        </p:spPr>
        <p:txBody>
          <a:bodyPr vert="horz" lIns="88340" tIns="44170" rIns="88340" bIns="44170" rtlCol="0"/>
          <a:lstStyle>
            <a:lvl1pPr algn="r">
              <a:defRPr sz="1200"/>
            </a:lvl1pPr>
          </a:lstStyle>
          <a:p>
            <a:endParaRPr kumimoji="1" lang="ja-JP" altLang="en-US"/>
          </a:p>
        </p:txBody>
      </p:sp>
      <p:sp>
        <p:nvSpPr>
          <p:cNvPr id="4" name="スライド イメージ プレースホルダー 3"/>
          <p:cNvSpPr>
            <a:spLocks noGrp="1" noRot="1" noChangeAspect="1"/>
          </p:cNvSpPr>
          <p:nvPr>
            <p:ph type="sldImg" idx="2"/>
          </p:nvPr>
        </p:nvSpPr>
        <p:spPr>
          <a:xfrm>
            <a:off x="3309938" y="850900"/>
            <a:ext cx="3319462" cy="2297113"/>
          </a:xfrm>
          <a:prstGeom prst="rect">
            <a:avLst/>
          </a:prstGeom>
          <a:noFill/>
          <a:ln w="12700">
            <a:solidFill>
              <a:prstClr val="black"/>
            </a:solidFill>
          </a:ln>
        </p:spPr>
        <p:txBody>
          <a:bodyPr vert="horz" lIns="88340" tIns="44170" rIns="88340" bIns="44170" rtlCol="0" anchor="ctr"/>
          <a:lstStyle/>
          <a:p>
            <a:endParaRPr lang="ja-JP" altLang="en-US"/>
          </a:p>
        </p:txBody>
      </p:sp>
      <p:sp>
        <p:nvSpPr>
          <p:cNvPr id="5" name="ノート プレースホルダー 4"/>
          <p:cNvSpPr>
            <a:spLocks noGrp="1"/>
          </p:cNvSpPr>
          <p:nvPr>
            <p:ph type="body" sz="quarter" idx="3"/>
          </p:nvPr>
        </p:nvSpPr>
        <p:spPr>
          <a:xfrm>
            <a:off x="994397" y="3275737"/>
            <a:ext cx="7950545" cy="2680564"/>
          </a:xfrm>
          <a:prstGeom prst="rect">
            <a:avLst/>
          </a:prstGeom>
        </p:spPr>
        <p:txBody>
          <a:bodyPr vert="horz" lIns="88340" tIns="44170" rIns="88340" bIns="4417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6466231"/>
            <a:ext cx="4307509" cy="340969"/>
          </a:xfrm>
          <a:prstGeom prst="rect">
            <a:avLst/>
          </a:prstGeom>
        </p:spPr>
        <p:txBody>
          <a:bodyPr vert="horz" lIns="88340" tIns="44170" rIns="88340" bIns="4417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0287" y="6466231"/>
            <a:ext cx="4307509" cy="340969"/>
          </a:xfrm>
          <a:prstGeom prst="rect">
            <a:avLst/>
          </a:prstGeom>
        </p:spPr>
        <p:txBody>
          <a:bodyPr vert="horz" lIns="88340" tIns="44170" rIns="88340" bIns="44170" rtlCol="0" anchor="b"/>
          <a:lstStyle>
            <a:lvl1pPr algn="r">
              <a:defRPr sz="1200"/>
            </a:lvl1pPr>
          </a:lstStyle>
          <a:p>
            <a:fld id="{C77FA315-C768-45BB-BAAE-691CA91EA486}" type="slidenum">
              <a:rPr kumimoji="1" lang="ja-JP" altLang="en-US" smtClean="0"/>
              <a:t>‹#›</a:t>
            </a:fld>
            <a:endParaRPr kumimoji="1" lang="ja-JP" altLang="en-US"/>
          </a:p>
        </p:txBody>
      </p:sp>
    </p:spTree>
    <p:extLst>
      <p:ext uri="{BB962C8B-B14F-4D97-AF65-F5344CB8AC3E}">
        <p14:creationId xmlns:p14="http://schemas.microsoft.com/office/powerpoint/2010/main" val="1904552849"/>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日付プレースホルダー 5"/>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3178385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図の説明</a:t>
            </a:r>
            <a:endParaRPr kumimoji="1" lang="en-US" altLang="ja-JP" dirty="0" smtClean="0"/>
          </a:p>
          <a:p>
            <a:r>
              <a:rPr kumimoji="1" lang="ja-JP" altLang="en-US" dirty="0" smtClean="0"/>
              <a:t>のり面の不安定化した斜面をアンカーで止める。このアンカーの効果は、待ち受け効果と締め付け効果があります</a:t>
            </a:r>
            <a:endParaRPr kumimoji="1" lang="en-US" altLang="ja-JP" dirty="0" smtClean="0"/>
          </a:p>
          <a:p>
            <a:r>
              <a:rPr kumimoji="1" lang="ja-JP" altLang="en-US" dirty="0" smtClean="0"/>
              <a:t>ここで、最近思うのですが、自由長の長いアンカーや不安定な土塊が軟らかい場合、締め付け効果は期待でできるのか</a:t>
            </a:r>
            <a:endParaRPr kumimoji="1" lang="en-US" altLang="ja-JP" dirty="0" smtClean="0"/>
          </a:p>
          <a:p>
            <a:r>
              <a:rPr kumimoji="1" lang="ja-JP" altLang="en-US" dirty="0" smtClean="0"/>
              <a:t>といった門だがあると思います。不安定斜面の厚さが薄かったり、受圧板が全面に施行されている場合など、不安定土塊が剛体であれば締め付け効果は期待できますが、</a:t>
            </a:r>
            <a:endParaRPr kumimoji="1" lang="en-US" altLang="ja-JP" dirty="0" smtClean="0"/>
          </a:p>
          <a:p>
            <a:r>
              <a:rPr kumimoji="1" lang="ja-JP" altLang="en-US" dirty="0" smtClean="0"/>
              <a:t>地すべりなどでは、締め付け効果が期待できないのではと考えています。</a:t>
            </a:r>
            <a:endParaRPr kumimoji="1" lang="en-US" altLang="ja-JP" dirty="0" smtClean="0"/>
          </a:p>
          <a:p>
            <a:r>
              <a:rPr kumimoji="1" lang="ja-JP" altLang="en-US" dirty="0" smtClean="0"/>
              <a:t>次に、アンカーのり面の維持管理方法ですが、</a:t>
            </a:r>
            <a:endParaRPr kumimoji="1" lang="en-US" altLang="ja-JP" dirty="0" smtClean="0"/>
          </a:p>
          <a:p>
            <a:r>
              <a:rPr kumimoji="1" lang="ja-JP" altLang="en-US" dirty="0" smtClean="0"/>
              <a:t>施工されたアンカーのり面は、その後の斜面の風化やテンドンの劣化により、のり面の安定性が下がります。</a:t>
            </a:r>
            <a:endParaRPr kumimoji="1" lang="en-US" altLang="ja-JP" dirty="0" smtClean="0"/>
          </a:p>
          <a:p>
            <a:r>
              <a:rPr kumimoji="1" lang="ja-JP" altLang="en-US" dirty="0" smtClean="0"/>
              <a:t>このため、アセットマネジメントやライフサイクルコストを踏まえた維持管理が必要と思われます。</a:t>
            </a:r>
            <a:endParaRPr kumimoji="1" lang="en-US" altLang="ja-JP" dirty="0" smtClean="0"/>
          </a:p>
          <a:p>
            <a:r>
              <a:rPr kumimoji="1" lang="ja-JP" altLang="en-US" dirty="0" smtClean="0"/>
              <a:t>次に、アンカーの変状要因について考えてみます。</a:t>
            </a:r>
            <a:endParaRPr kumimoji="1" lang="ja-JP" altLang="en-US" dirty="0"/>
          </a:p>
        </p:txBody>
      </p:sp>
      <p:sp>
        <p:nvSpPr>
          <p:cNvPr id="4" name="スライド番号プレースホルダー 3"/>
          <p:cNvSpPr>
            <a:spLocks noGrp="1"/>
          </p:cNvSpPr>
          <p:nvPr>
            <p:ph type="sldNum" sz="quarter" idx="10"/>
          </p:nvPr>
        </p:nvSpPr>
        <p:spPr/>
        <p:txBody>
          <a:bodyPr/>
          <a:lstStyle/>
          <a:p>
            <a:fld id="{AE22011F-A490-40EC-BCC8-3116A0F9EACF}" type="slidenum">
              <a:rPr kumimoji="1" lang="ja-JP" altLang="en-US" smtClean="0"/>
              <a:t>5</a:t>
            </a:fld>
            <a:endParaRPr kumimoji="1" lang="ja-JP" altLang="en-US"/>
          </a:p>
        </p:txBody>
      </p:sp>
    </p:spTree>
    <p:extLst>
      <p:ext uri="{BB962C8B-B14F-4D97-AF65-F5344CB8AC3E}">
        <p14:creationId xmlns:p14="http://schemas.microsoft.com/office/powerpoint/2010/main" val="3589505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1641813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0" y="2565399"/>
            <a:ext cx="9906000" cy="1077963"/>
          </a:xfrm>
          <a:solidFill>
            <a:srgbClr val="185284"/>
          </a:solidFill>
        </p:spPr>
        <p:txBody>
          <a:bodyPr anchor="b"/>
          <a:lstStyle>
            <a:lvl1pPr algn="ctr">
              <a:defRPr sz="6000">
                <a:solidFill>
                  <a:schemeClr val="bg1"/>
                </a:solidFill>
              </a:defRPr>
            </a:lvl1pPr>
          </a:lstStyle>
          <a:p>
            <a:r>
              <a:rPr lang="ja-JP" altLang="en-US" dirty="0" smtClean="0"/>
              <a:t>マスター タイトルの書式設定</a:t>
            </a:r>
            <a:endParaRPr lang="en-US" dirty="0"/>
          </a:p>
        </p:txBody>
      </p:sp>
      <p:sp>
        <p:nvSpPr>
          <p:cNvPr id="4" name="Date Placeholder 3"/>
          <p:cNvSpPr>
            <a:spLocks noGrp="1"/>
          </p:cNvSpPr>
          <p:nvPr>
            <p:ph type="dt" sz="half" idx="10"/>
          </p:nvPr>
        </p:nvSpPr>
        <p:spPr/>
        <p:txBody>
          <a:bodyPr/>
          <a:lstStyle/>
          <a:p>
            <a:fld id="{229B87EE-FB54-4FAC-A0D0-711CF8CB7008}" type="datetime1">
              <a:rPr kumimoji="1" lang="ja-JP" altLang="en-US" smtClean="0"/>
              <a:t>2017/11/16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256914-F50C-4318-A29C-30B3D56D035E}" type="slidenum">
              <a:rPr kumimoji="1" lang="ja-JP" altLang="en-US" smtClean="0"/>
              <a:t>‹#›</a:t>
            </a:fld>
            <a:endParaRPr kumimoji="1" lang="ja-JP" altLang="en-US"/>
          </a:p>
        </p:txBody>
      </p:sp>
      <p:pic>
        <p:nvPicPr>
          <p:cNvPr id="1026" name="Picture 2" descr="http://www.nakanihon-consultant.co.jp/_src/1145775/nakanihonrogo_syukusyo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9888" y="5611116"/>
            <a:ext cx="4256788" cy="527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7630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FCC6710-F2A8-49D1-BEF4-32BD39176136}" type="datetime1">
              <a:rPr kumimoji="1" lang="ja-JP" altLang="en-US" smtClean="0"/>
              <a:t>2017/11/16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256914-F50C-4318-A29C-30B3D56D035E}" type="slidenum">
              <a:rPr kumimoji="1" lang="ja-JP" altLang="en-US" smtClean="0"/>
              <a:t>‹#›</a:t>
            </a:fld>
            <a:endParaRPr kumimoji="1" lang="ja-JP" altLang="en-US"/>
          </a:p>
        </p:txBody>
      </p:sp>
      <p:pic>
        <p:nvPicPr>
          <p:cNvPr id="7" name="Picture 2" descr="http://www.nakanihon-consultant.co.jp/_src/1145775/nakanihonrogo_syukusyo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3440" y="6315828"/>
            <a:ext cx="3599119" cy="44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7907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579BE6D-AFF2-4B55-BBDE-4DF1478F151E}" type="datetime1">
              <a:rPr kumimoji="1" lang="ja-JP" altLang="en-US" smtClean="0"/>
              <a:t>2017/11/16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256914-F50C-4318-A29C-30B3D56D035E}" type="slidenum">
              <a:rPr kumimoji="1" lang="ja-JP" altLang="en-US" smtClean="0"/>
              <a:t>‹#›</a:t>
            </a:fld>
            <a:endParaRPr kumimoji="1" lang="ja-JP" altLang="en-US"/>
          </a:p>
        </p:txBody>
      </p:sp>
      <p:pic>
        <p:nvPicPr>
          <p:cNvPr id="7" name="Picture 2" descr="http://www.nakanihon-consultant.co.jp/_src/1145775/nakanihonrogo_syukusyo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3440" y="6315828"/>
            <a:ext cx="3599119" cy="44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6120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580" y="0"/>
            <a:ext cx="9917579" cy="712411"/>
          </a:xfrm>
          <a:solidFill>
            <a:srgbClr val="185284"/>
          </a:solidFill>
        </p:spPr>
        <p:txBody>
          <a:bodyPr/>
          <a:lstStyle>
            <a:lvl1pPr>
              <a:defRPr>
                <a:solidFill>
                  <a:schemeClr val="bg1"/>
                </a:solidFill>
              </a:defRPr>
            </a:lvl1pPr>
          </a:lstStyle>
          <a:p>
            <a:r>
              <a:rPr lang="ja-JP" altLang="en-US" dirty="0" smtClean="0"/>
              <a:t>マスター タイトルの書式設定</a:t>
            </a:r>
            <a:endParaRPr lang="en-US" dirty="0"/>
          </a:p>
        </p:txBody>
      </p:sp>
      <p:sp>
        <p:nvSpPr>
          <p:cNvPr id="3" name="Content Placeholder 2"/>
          <p:cNvSpPr>
            <a:spLocks noGrp="1"/>
          </p:cNvSpPr>
          <p:nvPr>
            <p:ph idx="1"/>
          </p:nvPr>
        </p:nvSpPr>
        <p:spPr>
          <a:xfrm>
            <a:off x="631825" y="1017587"/>
            <a:ext cx="8593138" cy="5033589"/>
          </a:xfrm>
        </p:spPr>
        <p:txBody>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Date Placeholder 3"/>
          <p:cNvSpPr>
            <a:spLocks noGrp="1"/>
          </p:cNvSpPr>
          <p:nvPr>
            <p:ph type="dt" sz="half" idx="10"/>
          </p:nvPr>
        </p:nvSpPr>
        <p:spPr/>
        <p:txBody>
          <a:bodyPr/>
          <a:lstStyle/>
          <a:p>
            <a:fld id="{8067ECB9-1CBB-427C-847F-97DF4DEC7F01}" type="datetime1">
              <a:rPr kumimoji="1" lang="ja-JP" altLang="en-US" smtClean="0"/>
              <a:t>2017/11/16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256914-F50C-4318-A29C-30B3D56D035E}" type="slidenum">
              <a:rPr kumimoji="1" lang="ja-JP" altLang="en-US" smtClean="0"/>
              <a:t>‹#›</a:t>
            </a:fld>
            <a:endParaRPr kumimoji="1" lang="ja-JP" altLang="en-US"/>
          </a:p>
        </p:txBody>
      </p:sp>
      <p:pic>
        <p:nvPicPr>
          <p:cNvPr id="7" name="Picture 2" descr="http://www.nakanihon-consultant.co.jp/_src/1145775/nakanihonrogo_syukusyo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3440" y="6315828"/>
            <a:ext cx="3599119" cy="44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4018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120" userDrawn="1">
          <p15:clr>
            <a:srgbClr val="FBAE40"/>
          </p15:clr>
        </p15:guide>
        <p15:guide id="3" orient="horz" pos="3861" userDrawn="1">
          <p15:clr>
            <a:srgbClr val="FBAE40"/>
          </p15:clr>
        </p15:guide>
        <p15:guide id="4" orient="horz" pos="572" userDrawn="1">
          <p15:clr>
            <a:srgbClr val="FBAE40"/>
          </p15:clr>
        </p15:guide>
        <p15:guide id="5" pos="217" userDrawn="1">
          <p15:clr>
            <a:srgbClr val="FBAE40"/>
          </p15:clr>
        </p15:guide>
        <p15:guide id="6" pos="6023" userDrawn="1">
          <p15:clr>
            <a:srgbClr val="FBAE40"/>
          </p15:clr>
        </p15:guide>
        <p15:guide id="7" pos="3233" userDrawn="1">
          <p15:clr>
            <a:srgbClr val="FBAE40"/>
          </p15:clr>
        </p15:guide>
        <p15:guide id="8" pos="300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E82E8B0-0A2B-47BA-A1E2-CD9EA757D0DA}" type="datetime1">
              <a:rPr kumimoji="1" lang="ja-JP" altLang="en-US" smtClean="0"/>
              <a:t>2017/11/16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7256914-F50C-4318-A29C-30B3D56D035E}" type="slidenum">
              <a:rPr kumimoji="1" lang="ja-JP" altLang="en-US" smtClean="0"/>
              <a:t>‹#›</a:t>
            </a:fld>
            <a:endParaRPr kumimoji="1" lang="ja-JP" altLang="en-US"/>
          </a:p>
        </p:txBody>
      </p:sp>
      <p:pic>
        <p:nvPicPr>
          <p:cNvPr id="7" name="Picture 2" descr="http://www.nakanihon-consultant.co.jp/_src/1145775/nakanihonrogo_syukusyo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3440" y="6315828"/>
            <a:ext cx="3599119" cy="44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3223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80902DE-F6E5-49EE-90C1-1E30C51D5AB2}" type="datetime1">
              <a:rPr kumimoji="1" lang="ja-JP" altLang="en-US" smtClean="0"/>
              <a:t>2017/11/16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7256914-F50C-4318-A29C-30B3D56D035E}" type="slidenum">
              <a:rPr kumimoji="1" lang="ja-JP" altLang="en-US" smtClean="0"/>
              <a:t>‹#›</a:t>
            </a:fld>
            <a:endParaRPr kumimoji="1" lang="ja-JP" altLang="en-US"/>
          </a:p>
        </p:txBody>
      </p:sp>
      <p:pic>
        <p:nvPicPr>
          <p:cNvPr id="8" name="Picture 2" descr="http://www.nakanihon-consultant.co.jp/_src/1145775/nakanihonrogo_syukusyo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3440" y="6315828"/>
            <a:ext cx="3599119" cy="44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2316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3C22146-1C4F-4959-A49C-7DAED543B9C9}" type="datetime1">
              <a:rPr kumimoji="1" lang="ja-JP" altLang="en-US" smtClean="0"/>
              <a:t>2017/11/16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7256914-F50C-4318-A29C-30B3D56D035E}" type="slidenum">
              <a:rPr kumimoji="1" lang="ja-JP" altLang="en-US" smtClean="0"/>
              <a:t>‹#›</a:t>
            </a:fld>
            <a:endParaRPr kumimoji="1" lang="ja-JP" altLang="en-US"/>
          </a:p>
        </p:txBody>
      </p:sp>
      <p:pic>
        <p:nvPicPr>
          <p:cNvPr id="10" name="Picture 2" descr="http://www.nakanihon-consultant.co.jp/_src/1145775/nakanihonrogo_syukusyo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3440" y="6315828"/>
            <a:ext cx="3599119" cy="44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5720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2BB90EAE-0D42-49F0-83D2-5B95CD619682}" type="datetime1">
              <a:rPr kumimoji="1" lang="ja-JP" altLang="en-US" smtClean="0"/>
              <a:t>2017/11/16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7256914-F50C-4318-A29C-30B3D56D035E}" type="slidenum">
              <a:rPr kumimoji="1" lang="ja-JP" altLang="en-US" smtClean="0"/>
              <a:t>‹#›</a:t>
            </a:fld>
            <a:endParaRPr kumimoji="1" lang="ja-JP" altLang="en-US"/>
          </a:p>
        </p:txBody>
      </p:sp>
      <p:pic>
        <p:nvPicPr>
          <p:cNvPr id="6" name="Picture 2" descr="http://www.nakanihon-consultant.co.jp/_src/1145775/nakanihonrogo_syukusyo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3440" y="6315828"/>
            <a:ext cx="3599119" cy="44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22086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8FA850-A71D-4C6C-A7DA-05DDD73F96AA}" type="datetime1">
              <a:rPr kumimoji="1" lang="ja-JP" altLang="en-US" smtClean="0"/>
              <a:t>2017/11/16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7256914-F50C-4318-A29C-30B3D56D035E}" type="slidenum">
              <a:rPr kumimoji="1" lang="ja-JP" altLang="en-US" smtClean="0"/>
              <a:t>‹#›</a:t>
            </a:fld>
            <a:endParaRPr kumimoji="1" lang="ja-JP" altLang="en-US"/>
          </a:p>
        </p:txBody>
      </p:sp>
      <p:pic>
        <p:nvPicPr>
          <p:cNvPr id="5" name="Picture 2" descr="http://www.nakanihon-consultant.co.jp/_src/1145775/nakanihonrogo_syukusyo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3440" y="6315828"/>
            <a:ext cx="3599119" cy="44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0478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D2F1CB8-EE35-43ED-838B-DA11AA1FFAB9}" type="datetime1">
              <a:rPr kumimoji="1" lang="ja-JP" altLang="en-US" smtClean="0"/>
              <a:t>2017/11/16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7256914-F50C-4318-A29C-30B3D56D035E}" type="slidenum">
              <a:rPr kumimoji="1" lang="ja-JP" altLang="en-US" smtClean="0"/>
              <a:t>‹#›</a:t>
            </a:fld>
            <a:endParaRPr kumimoji="1" lang="ja-JP" altLang="en-US"/>
          </a:p>
        </p:txBody>
      </p:sp>
      <p:pic>
        <p:nvPicPr>
          <p:cNvPr id="8" name="Picture 2" descr="http://www.nakanihon-consultant.co.jp/_src/1145775/nakanihonrogo_syukusyo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3440" y="6315828"/>
            <a:ext cx="3599119" cy="44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9994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DCF01FE-F938-456F-A1B6-8822C2A59937}" type="datetime1">
              <a:rPr kumimoji="1" lang="ja-JP" altLang="en-US" smtClean="0"/>
              <a:t>2017/11/16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7256914-F50C-4318-A29C-30B3D56D035E}" type="slidenum">
              <a:rPr kumimoji="1" lang="ja-JP" altLang="en-US" smtClean="0"/>
              <a:t>‹#›</a:t>
            </a:fld>
            <a:endParaRPr kumimoji="1" lang="ja-JP" altLang="en-US"/>
          </a:p>
        </p:txBody>
      </p:sp>
      <p:pic>
        <p:nvPicPr>
          <p:cNvPr id="8" name="Picture 2" descr="http://www.nakanihon-consultant.co.jp/_src/1145775/nakanihonrogo_syukusyou.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53440" y="6315828"/>
            <a:ext cx="3599119" cy="44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6661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2AD0C-2FDA-4177-96C0-F87FD79ED7AC}" type="datetime1">
              <a:rPr kumimoji="1" lang="ja-JP" altLang="en-US" smtClean="0"/>
              <a:t>2017/11/16</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56914-F50C-4318-A29C-30B3D56D035E}" type="slidenum">
              <a:rPr kumimoji="1" lang="ja-JP" altLang="en-US" smtClean="0"/>
              <a:t>‹#›</a:t>
            </a:fld>
            <a:endParaRPr kumimoji="1" lang="ja-JP" altLang="en-US"/>
          </a:p>
        </p:txBody>
      </p:sp>
    </p:spTree>
    <p:extLst>
      <p:ext uri="{BB962C8B-B14F-4D97-AF65-F5344CB8AC3E}">
        <p14:creationId xmlns:p14="http://schemas.microsoft.com/office/powerpoint/2010/main" val="11737514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0.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wmf"/><Relationship Id="rId5" Type="http://schemas.openxmlformats.org/officeDocument/2006/relationships/image" Target="../media/image5.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7.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565399"/>
            <a:ext cx="9906000" cy="1349376"/>
          </a:xfrm>
        </p:spPr>
        <p:txBody>
          <a:bodyPr>
            <a:noAutofit/>
          </a:bodyPr>
          <a:lstStyle/>
          <a:p>
            <a:r>
              <a:rPr lang="ja-JP" altLang="en-US" sz="4800" dirty="0" smtClean="0"/>
              <a:t>建設産業の主張</a:t>
            </a:r>
            <a:r>
              <a:rPr lang="en-US" altLang="ja-JP" sz="4800" dirty="0" smtClean="0"/>
              <a:t>2017</a:t>
            </a:r>
            <a:br>
              <a:rPr lang="en-US" altLang="ja-JP" sz="4800" dirty="0" smtClean="0"/>
            </a:br>
            <a:r>
              <a:rPr lang="ja-JP" altLang="en-US" sz="4800" dirty="0" smtClean="0"/>
              <a:t>新技術の活用</a:t>
            </a:r>
            <a:endParaRPr kumimoji="1" lang="ja-JP" altLang="en-US" sz="4800" dirty="0"/>
          </a:p>
        </p:txBody>
      </p:sp>
      <p:sp>
        <p:nvSpPr>
          <p:cNvPr id="3" name="サブタイトル 2"/>
          <p:cNvSpPr>
            <a:spLocks noGrp="1"/>
          </p:cNvSpPr>
          <p:nvPr>
            <p:ph type="subTitle" idx="4294967295"/>
          </p:nvPr>
        </p:nvSpPr>
        <p:spPr>
          <a:xfrm>
            <a:off x="993301" y="4030663"/>
            <a:ext cx="7919398" cy="1655762"/>
          </a:xfrm>
        </p:spPr>
        <p:txBody>
          <a:bodyPr/>
          <a:lstStyle/>
          <a:p>
            <a:pPr marL="0" indent="0" algn="ctr">
              <a:buNone/>
            </a:pPr>
            <a:r>
              <a:rPr lang="ja-JP" altLang="en-US" dirty="0" smtClean="0"/>
              <a:t>既設アンカーのり面の維持管理における面的調査</a:t>
            </a:r>
            <a:endParaRPr lang="en-US" altLang="ja-JP" dirty="0" smtClean="0"/>
          </a:p>
          <a:p>
            <a:pPr marL="0" indent="0" algn="ctr">
              <a:buNone/>
            </a:pPr>
            <a:r>
              <a:rPr lang="ja-JP" altLang="en-US" dirty="0" smtClean="0"/>
              <a:t>（</a:t>
            </a:r>
            <a:r>
              <a:rPr lang="en-US" altLang="ja-JP" dirty="0" smtClean="0"/>
              <a:t>SAAM</a:t>
            </a:r>
            <a:r>
              <a:rPr lang="ja-JP" altLang="en-US" dirty="0" smtClean="0"/>
              <a:t>システムの活用）</a:t>
            </a:r>
            <a:endParaRPr lang="ja-JP" altLang="en-US" dirty="0"/>
          </a:p>
        </p:txBody>
      </p:sp>
      <p:sp>
        <p:nvSpPr>
          <p:cNvPr id="4" name="テキスト ボックス 3"/>
          <p:cNvSpPr txBox="1"/>
          <p:nvPr/>
        </p:nvSpPr>
        <p:spPr>
          <a:xfrm>
            <a:off x="4249991" y="6223559"/>
            <a:ext cx="2141284" cy="369332"/>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発表者：櫻井幸晴</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A7256914-F50C-4318-A29C-30B3D56D035E}" type="slidenum">
              <a:rPr kumimoji="1" lang="ja-JP" altLang="en-US" smtClean="0"/>
              <a:t>1</a:t>
            </a:fld>
            <a:endParaRPr kumimoji="1" lang="ja-JP" altLang="en-US" dirty="0"/>
          </a:p>
        </p:txBody>
      </p:sp>
      <p:sp>
        <p:nvSpPr>
          <p:cNvPr id="5" name="テキスト ボックス 4"/>
          <p:cNvSpPr txBox="1"/>
          <p:nvPr/>
        </p:nvSpPr>
        <p:spPr>
          <a:xfrm>
            <a:off x="3371850" y="4360911"/>
            <a:ext cx="1028700" cy="338554"/>
          </a:xfrm>
          <a:prstGeom prst="rect">
            <a:avLst/>
          </a:prstGeom>
          <a:noFill/>
        </p:spPr>
        <p:txBody>
          <a:bodyPr wrap="square" rtlCol="0">
            <a:spAutoFit/>
          </a:bodyPr>
          <a:lstStyle/>
          <a:p>
            <a:pPr algn="dist"/>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サーム</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70767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アンカーの被災事例</a:t>
            </a:r>
            <a:r>
              <a:rPr kumimoji="1" lang="en-US" altLang="ja-JP" dirty="0" smtClean="0"/>
              <a:t>2</a:t>
            </a:r>
            <a:endParaRPr kumimoji="1" lang="ja-JP" altLang="en-US" dirty="0"/>
          </a:p>
        </p:txBody>
      </p:sp>
      <p:pic>
        <p:nvPicPr>
          <p:cNvPr id="4" name="図 3"/>
          <p:cNvPicPr>
            <a:picLocks noChangeAspect="1"/>
          </p:cNvPicPr>
          <p:nvPr/>
        </p:nvPicPr>
        <p:blipFill>
          <a:blip r:embed="rId2"/>
          <a:stretch>
            <a:fillRect/>
          </a:stretch>
        </p:blipFill>
        <p:spPr>
          <a:xfrm>
            <a:off x="344488" y="908050"/>
            <a:ext cx="6078296" cy="5220000"/>
          </a:xfrm>
          <a:prstGeom prst="rect">
            <a:avLst/>
          </a:prstGeom>
        </p:spPr>
      </p:pic>
      <p:sp>
        <p:nvSpPr>
          <p:cNvPr id="5" name="テキスト ボックス 4"/>
          <p:cNvSpPr txBox="1"/>
          <p:nvPr/>
        </p:nvSpPr>
        <p:spPr>
          <a:xfrm>
            <a:off x="6422784" y="5666385"/>
            <a:ext cx="1663700" cy="461665"/>
          </a:xfrm>
          <a:prstGeom prst="rect">
            <a:avLst/>
          </a:prstGeom>
          <a:noFill/>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写真</a:t>
            </a:r>
            <a:r>
              <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円/楕円 7"/>
          <p:cNvSpPr/>
          <p:nvPr/>
        </p:nvSpPr>
        <p:spPr>
          <a:xfrm>
            <a:off x="4953000" y="1600201"/>
            <a:ext cx="559558" cy="419669"/>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楕円 2"/>
          <p:cNvSpPr/>
          <p:nvPr/>
        </p:nvSpPr>
        <p:spPr>
          <a:xfrm>
            <a:off x="1655966" y="1516950"/>
            <a:ext cx="862149" cy="1005840"/>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flipV="1">
            <a:off x="2217670" y="3971109"/>
            <a:ext cx="447153" cy="1384662"/>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2087040" y="3918857"/>
            <a:ext cx="251211" cy="141078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11"/>
          <p:cNvSpPr>
            <a:spLocks noGrp="1"/>
          </p:cNvSpPr>
          <p:nvPr>
            <p:ph type="sldNum" sz="quarter" idx="12"/>
          </p:nvPr>
        </p:nvSpPr>
        <p:spPr/>
        <p:txBody>
          <a:bodyPr/>
          <a:lstStyle/>
          <a:p>
            <a:fld id="{A7256914-F50C-4318-A29C-30B3D56D035E}" type="slidenum">
              <a:rPr kumimoji="1" lang="ja-JP" altLang="en-US" smtClean="0"/>
              <a:t>10</a:t>
            </a:fld>
            <a:endParaRPr kumimoji="1" lang="ja-JP" altLang="en-US"/>
          </a:p>
        </p:txBody>
      </p:sp>
      <p:sp>
        <p:nvSpPr>
          <p:cNvPr id="13" name="テキスト ボックス 12"/>
          <p:cNvSpPr txBox="1"/>
          <p:nvPr/>
        </p:nvSpPr>
        <p:spPr>
          <a:xfrm>
            <a:off x="6422784" y="3010218"/>
            <a:ext cx="3138729" cy="707886"/>
          </a:xfrm>
          <a:prstGeom prst="rect">
            <a:avLst/>
          </a:prstGeom>
          <a:noFill/>
        </p:spPr>
        <p:txBody>
          <a:bodyPr wrap="square" rtlCol="0">
            <a:spAutoFit/>
          </a:bodyPr>
          <a:lstStyle/>
          <a:p>
            <a:r>
              <a:rPr kumimoji="1" lang="ja-JP" altLang="en-US" sz="20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遠くから見ただけではアンカー</a:t>
            </a:r>
            <a:r>
              <a:rPr kumimoji="1" lang="ja-JP" altLang="en-US" sz="20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の損傷が把握できない</a:t>
            </a:r>
            <a:endParaRPr kumimoji="1" lang="ja-JP" altLang="en-US" sz="20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2801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アンカーの被災事例</a:t>
            </a:r>
            <a:r>
              <a:rPr kumimoji="1" lang="en-US" altLang="ja-JP" dirty="0" smtClean="0"/>
              <a:t>3</a:t>
            </a:r>
            <a:endParaRPr kumimoji="1" lang="ja-JP" altLang="en-US" dirty="0"/>
          </a:p>
        </p:txBody>
      </p:sp>
      <p:pic>
        <p:nvPicPr>
          <p:cNvPr id="4" name="コンテンツ プレースホルダー 3"/>
          <p:cNvPicPr>
            <a:picLocks noGrp="1" noChangeAspect="1"/>
          </p:cNvPicPr>
          <p:nvPr>
            <p:ph sz="quarter" idx="4294967295"/>
          </p:nvPr>
        </p:nvPicPr>
        <p:blipFill>
          <a:blip r:embed="rId2"/>
          <a:stretch>
            <a:fillRect/>
          </a:stretch>
        </p:blipFill>
        <p:spPr>
          <a:xfrm>
            <a:off x="350886" y="923472"/>
            <a:ext cx="6480000" cy="2525889"/>
          </a:xfrm>
          <a:prstGeom prst="rect">
            <a:avLst/>
          </a:prstGeom>
        </p:spPr>
      </p:pic>
      <p:pic>
        <p:nvPicPr>
          <p:cNvPr id="5" name="図 4"/>
          <p:cNvPicPr>
            <a:picLocks noChangeAspect="1"/>
          </p:cNvPicPr>
          <p:nvPr/>
        </p:nvPicPr>
        <p:blipFill>
          <a:blip r:embed="rId3"/>
          <a:stretch>
            <a:fillRect/>
          </a:stretch>
        </p:blipFill>
        <p:spPr>
          <a:xfrm>
            <a:off x="350887" y="3547793"/>
            <a:ext cx="6480000" cy="2485048"/>
          </a:xfrm>
          <a:prstGeom prst="rect">
            <a:avLst/>
          </a:prstGeom>
        </p:spPr>
      </p:pic>
      <p:sp>
        <p:nvSpPr>
          <p:cNvPr id="6" name="テキスト ボックス 5"/>
          <p:cNvSpPr txBox="1"/>
          <p:nvPr/>
        </p:nvSpPr>
        <p:spPr>
          <a:xfrm>
            <a:off x="6830886" y="923472"/>
            <a:ext cx="2730627" cy="2031325"/>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日　某都道府県の市道のり面において，のり枠に設置されたアンカー頭部の保護コンクリートがのり面から落下し，</a:t>
            </a:r>
            <a:r>
              <a:rPr kumimoji="1" lang="ja-JP" altLang="en-US"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走行中の乗用車</a:t>
            </a:r>
            <a:r>
              <a:rPr kumimoji="1" lang="en-US" altLang="ja-JP"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台に接触する事故が発生</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（国交省）</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p:txBody>
          <a:bodyPr/>
          <a:lstStyle/>
          <a:p>
            <a:fld id="{A7256914-F50C-4318-A29C-30B3D56D035E}" type="slidenum">
              <a:rPr kumimoji="1" lang="ja-JP" altLang="en-US" smtClean="0"/>
              <a:t>11</a:t>
            </a:fld>
            <a:endParaRPr kumimoji="1" lang="ja-JP" altLang="en-US"/>
          </a:p>
        </p:txBody>
      </p:sp>
      <p:sp>
        <p:nvSpPr>
          <p:cNvPr id="3" name="テキスト ボックス 2"/>
          <p:cNvSpPr txBox="1"/>
          <p:nvPr/>
        </p:nvSpPr>
        <p:spPr>
          <a:xfrm>
            <a:off x="180975" y="3547793"/>
            <a:ext cx="2686050" cy="369332"/>
          </a:xfrm>
          <a:prstGeom prst="rect">
            <a:avLst/>
          </a:prstGeom>
          <a:solidFill>
            <a:schemeClr val="bg1"/>
          </a:solidFill>
        </p:spPr>
        <p:txBody>
          <a:bodyPr wrap="square" rtlCol="0">
            <a:spAutoFit/>
          </a:bodyPr>
          <a:lstStyle/>
          <a:p>
            <a:pPr algn="ctr"/>
            <a:r>
              <a:rPr kumimoji="1" lang="ja-JP" altLang="en-US"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飛び出したアンカー</a:t>
            </a:r>
            <a:endParaRPr kumimoji="1" lang="ja-JP" altLang="en-US"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円/楕円 6"/>
          <p:cNvSpPr/>
          <p:nvPr/>
        </p:nvSpPr>
        <p:spPr>
          <a:xfrm>
            <a:off x="1743075" y="4107169"/>
            <a:ext cx="762000" cy="8001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493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アンカーの課題</a:t>
            </a:r>
            <a:endParaRPr kumimoji="1" lang="ja-JP" altLang="en-US" dirty="0"/>
          </a:p>
        </p:txBody>
      </p:sp>
      <p:sp>
        <p:nvSpPr>
          <p:cNvPr id="4" name="スライド番号プレースホルダー 3"/>
          <p:cNvSpPr>
            <a:spLocks noGrp="1"/>
          </p:cNvSpPr>
          <p:nvPr>
            <p:ph type="sldNum" sz="quarter" idx="12"/>
          </p:nvPr>
        </p:nvSpPr>
        <p:spPr/>
        <p:txBody>
          <a:bodyPr/>
          <a:lstStyle/>
          <a:p>
            <a:fld id="{A7256914-F50C-4318-A29C-30B3D56D035E}" type="slidenum">
              <a:rPr kumimoji="1" lang="ja-JP" altLang="en-US" smtClean="0"/>
              <a:t>12</a:t>
            </a:fld>
            <a:endParaRPr kumimoji="1" lang="ja-JP" altLang="en-US"/>
          </a:p>
        </p:txBody>
      </p:sp>
      <p:grpSp>
        <p:nvGrpSpPr>
          <p:cNvPr id="6" name="グループ化 5"/>
          <p:cNvGrpSpPr/>
          <p:nvPr/>
        </p:nvGrpSpPr>
        <p:grpSpPr>
          <a:xfrm>
            <a:off x="344488" y="1737138"/>
            <a:ext cx="4429125" cy="533725"/>
            <a:chOff x="344488" y="1799788"/>
            <a:chExt cx="4429125" cy="533725"/>
          </a:xfrm>
        </p:grpSpPr>
        <p:cxnSp>
          <p:nvCxnSpPr>
            <p:cNvPr id="7" name="直線コネクタ 6"/>
            <p:cNvCxnSpPr/>
            <p:nvPr/>
          </p:nvCxnSpPr>
          <p:spPr>
            <a:xfrm>
              <a:off x="344488" y="2261453"/>
              <a:ext cx="4429125" cy="0"/>
            </a:xfrm>
            <a:prstGeom prst="line">
              <a:avLst/>
            </a:prstGeom>
            <a:ln w="38100">
              <a:solidFill>
                <a:srgbClr val="185284"/>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846161" y="1810293"/>
              <a:ext cx="3927452"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課題</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44488" y="1799788"/>
              <a:ext cx="501673" cy="473539"/>
            </a:xfrm>
            <a:prstGeom prst="rect">
              <a:avLst/>
            </a:prstGeom>
            <a:solidFill>
              <a:srgbClr val="185284"/>
            </a:solidFill>
            <a:ln>
              <a:solidFill>
                <a:srgbClr val="185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p:cNvSpPr txBox="1"/>
          <p:nvPr/>
        </p:nvSpPr>
        <p:spPr>
          <a:xfrm>
            <a:off x="344488" y="919703"/>
            <a:ext cx="9217025" cy="461665"/>
          </a:xfrm>
          <a:prstGeom prst="rect">
            <a:avLst/>
          </a:prstGeom>
          <a:noFill/>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既設アンカーの安全性等が求められる中，次のような課題が挙げられる</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44488" y="2467079"/>
            <a:ext cx="9217025" cy="461665"/>
          </a:xfrm>
          <a:prstGeom prst="rect">
            <a:avLst/>
          </a:prstGeom>
          <a:noFill/>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・アンカーは</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設計どおり機能</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しているか</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44488" y="3185146"/>
            <a:ext cx="9217025" cy="830997"/>
          </a:xfrm>
          <a:prstGeom prst="rect">
            <a:avLst/>
          </a:prstGeom>
          <a:noFill/>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・アンカーの機能を</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どのような方法で調査し，どう評価</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する</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か</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　（遠方からの目視だけでは機能の確保が不明瞭）</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44488" y="4272545"/>
            <a:ext cx="9217025" cy="461665"/>
          </a:xfrm>
          <a:prstGeom prst="rect">
            <a:avLst/>
          </a:prstGeom>
          <a:noFill/>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経済的に対応</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できるのか</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44488" y="5129782"/>
            <a:ext cx="9217025" cy="461665"/>
          </a:xfrm>
          <a:prstGeom prst="rect">
            <a:avLst/>
          </a:prstGeom>
          <a:noFill/>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この様な課題に対して，</a:t>
            </a:r>
            <a:r>
              <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SAAM</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システムによるリフトオフ試験</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がある</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163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p:cNvGrpSpPr/>
          <p:nvPr/>
        </p:nvGrpSpPr>
        <p:grpSpPr>
          <a:xfrm>
            <a:off x="4537281" y="3629101"/>
            <a:ext cx="5111597" cy="2362123"/>
            <a:chOff x="4537281" y="3629101"/>
            <a:chExt cx="5111597" cy="2362123"/>
          </a:xfrm>
        </p:grpSpPr>
        <p:pic>
          <p:nvPicPr>
            <p:cNvPr id="13" name="図 12"/>
            <p:cNvPicPr>
              <a:picLocks noChangeAspect="1"/>
            </p:cNvPicPr>
            <p:nvPr/>
          </p:nvPicPr>
          <p:blipFill>
            <a:blip r:embed="rId2"/>
            <a:stretch>
              <a:fillRect/>
            </a:stretch>
          </p:blipFill>
          <p:spPr>
            <a:xfrm>
              <a:off x="5756430" y="3629101"/>
              <a:ext cx="3149498" cy="2362123"/>
            </a:xfrm>
            <a:prstGeom prst="rect">
              <a:avLst/>
            </a:prstGeom>
          </p:spPr>
        </p:pic>
        <p:sp>
          <p:nvSpPr>
            <p:cNvPr id="8" name="テキスト ボックス 7"/>
            <p:cNvSpPr txBox="1"/>
            <p:nvPr/>
          </p:nvSpPr>
          <p:spPr>
            <a:xfrm>
              <a:off x="8701139" y="3830245"/>
              <a:ext cx="947739" cy="400110"/>
            </a:xfrm>
            <a:prstGeom prst="rect">
              <a:avLst/>
            </a:prstGeom>
            <a:solidFill>
              <a:schemeClr val="bg1"/>
            </a:solidFill>
            <a:ln>
              <a:solidFill>
                <a:srgbClr val="C00000"/>
              </a:solidFill>
            </a:ln>
          </p:spPr>
          <p:txBody>
            <a:bodyPr wrap="square" rtlCol="0">
              <a:spAutoFit/>
            </a:bodyPr>
            <a:lstStyle/>
            <a:p>
              <a:r>
                <a:rPr kumimoji="1" lang="ja-JP" altLang="en-US" sz="20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定着具</a:t>
              </a:r>
              <a:endParaRPr kumimoji="1" lang="ja-JP" altLang="en-US" sz="20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537281" y="5302869"/>
              <a:ext cx="947739" cy="400110"/>
            </a:xfrm>
            <a:prstGeom prst="rect">
              <a:avLst/>
            </a:prstGeom>
            <a:solidFill>
              <a:schemeClr val="bg1"/>
            </a:solidFill>
            <a:ln>
              <a:solidFill>
                <a:srgbClr val="C00000"/>
              </a:solidFill>
            </a:ln>
          </p:spPr>
          <p:txBody>
            <a:bodyPr wrap="square" rtlCol="0">
              <a:spAutoFit/>
            </a:bodyPr>
            <a:lstStyle/>
            <a:p>
              <a:r>
                <a:rPr kumimoji="1" lang="ja-JP" altLang="en-US" sz="20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支圧板</a:t>
              </a:r>
              <a:endParaRPr kumimoji="1" lang="ja-JP" altLang="en-US" sz="20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矢印コネクタ 11"/>
            <p:cNvCxnSpPr>
              <a:stCxn id="16" idx="3"/>
            </p:cNvCxnSpPr>
            <p:nvPr/>
          </p:nvCxnSpPr>
          <p:spPr>
            <a:xfrm>
              <a:off x="5485020" y="5502924"/>
              <a:ext cx="654523" cy="8825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stCxn id="8" idx="1"/>
            </p:cNvCxnSpPr>
            <p:nvPr/>
          </p:nvCxnSpPr>
          <p:spPr>
            <a:xfrm flipH="1">
              <a:off x="7471954" y="4030300"/>
              <a:ext cx="1229185" cy="52213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タイトル 1"/>
          <p:cNvSpPr>
            <a:spLocks noGrp="1"/>
          </p:cNvSpPr>
          <p:nvPr>
            <p:ph type="title"/>
          </p:nvPr>
        </p:nvSpPr>
        <p:spPr/>
        <p:txBody>
          <a:bodyPr/>
          <a:lstStyle/>
          <a:p>
            <a:r>
              <a:rPr kumimoji="1" lang="ja-JP" altLang="en-US" dirty="0" smtClean="0"/>
              <a:t>リフトオフ試験とは</a:t>
            </a:r>
            <a:endParaRPr kumimoji="1" lang="ja-JP" altLang="en-US" dirty="0"/>
          </a:p>
        </p:txBody>
      </p:sp>
      <p:sp>
        <p:nvSpPr>
          <p:cNvPr id="4" name="スライド番号プレースホルダー 3"/>
          <p:cNvSpPr>
            <a:spLocks noGrp="1"/>
          </p:cNvSpPr>
          <p:nvPr>
            <p:ph type="sldNum" sz="quarter" idx="12"/>
          </p:nvPr>
        </p:nvSpPr>
        <p:spPr/>
        <p:txBody>
          <a:bodyPr/>
          <a:lstStyle/>
          <a:p>
            <a:fld id="{A7256914-F50C-4318-A29C-30B3D56D035E}" type="slidenum">
              <a:rPr kumimoji="1" lang="ja-JP" altLang="en-US" smtClean="0"/>
              <a:t>13</a:t>
            </a:fld>
            <a:endParaRPr kumimoji="1" lang="ja-JP" altLang="en-US" dirty="0"/>
          </a:p>
        </p:txBody>
      </p:sp>
      <p:sp>
        <p:nvSpPr>
          <p:cNvPr id="5" name="テキスト ボックス 4"/>
          <p:cNvSpPr txBox="1"/>
          <p:nvPr/>
        </p:nvSpPr>
        <p:spPr>
          <a:xfrm>
            <a:off x="344488" y="908050"/>
            <a:ext cx="9217025" cy="461665"/>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従来からある健全性調査の</a:t>
            </a:r>
            <a:r>
              <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つ</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38696" y="2170898"/>
            <a:ext cx="4608512" cy="1200329"/>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アンカー頭部をセンターホールジャッキで引張り，緊張力（残存引張り力）等を確認する試験</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38696" y="1497405"/>
            <a:ext cx="9217025" cy="461665"/>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個々のアンカーで実施</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44488" y="3629102"/>
            <a:ext cx="4429125" cy="461665"/>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リフトオフとは</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613569" y="4090767"/>
            <a:ext cx="9037638" cy="461665"/>
          </a:xfrm>
          <a:prstGeom prst="rect">
            <a:avLst/>
          </a:prstGeom>
          <a:noFill/>
        </p:spPr>
        <p:txBody>
          <a:bodyPr wrap="square" rtlCol="0">
            <a:spAutoFit/>
          </a:bodyPr>
          <a:lstStyle/>
          <a:p>
            <a:r>
              <a:rPr kumimoji="1" lang="ja-JP" altLang="en-US" sz="24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アンカー定着具が支圧板から離れること</a:t>
            </a:r>
            <a:endParaRPr kumimoji="1" lang="ja-JP" altLang="en-US"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5743995" y="956946"/>
            <a:ext cx="3161933" cy="2371449"/>
          </a:xfrm>
          <a:prstGeom prst="rect">
            <a:avLst/>
          </a:prstGeom>
        </p:spPr>
      </p:pic>
      <p:sp>
        <p:nvSpPr>
          <p:cNvPr id="14" name="円/楕円 13"/>
          <p:cNvSpPr/>
          <p:nvPr/>
        </p:nvSpPr>
        <p:spPr>
          <a:xfrm>
            <a:off x="6353175" y="2214012"/>
            <a:ext cx="642938" cy="69532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7162799" y="1959070"/>
            <a:ext cx="1114425" cy="97217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flipH="1" flipV="1">
            <a:off x="7724775" y="4772025"/>
            <a:ext cx="762000" cy="81915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940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荷重－変位曲線</a:t>
            </a:r>
            <a:endParaRPr kumimoji="1" lang="ja-JP" altLang="en-US" dirty="0"/>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2976581943"/>
              </p:ext>
            </p:extLst>
          </p:nvPr>
        </p:nvGraphicFramePr>
        <p:xfrm>
          <a:off x="344488" y="1473855"/>
          <a:ext cx="4374435" cy="4079220"/>
        </p:xfrm>
        <a:graphic>
          <a:graphicData uri="http://schemas.openxmlformats.org/presentationml/2006/ole">
            <mc:AlternateContent xmlns:mc="http://schemas.openxmlformats.org/markup-compatibility/2006">
              <mc:Choice xmlns:v="urn:schemas-microsoft-com:vml" Requires="v">
                <p:oleObj spid="_x0000_s1094" name="花子フォトレタッチ 1.0 /R.1" r:id="rId3" imgW="11858760" imgH="11058480" progId="HPT.Document.1">
                  <p:embed/>
                </p:oleObj>
              </mc:Choice>
              <mc:Fallback>
                <p:oleObj name="花子フォトレタッチ 1.0 /R.1" r:id="rId3" imgW="11858760" imgH="11058480" progId="HPT.Document.1">
                  <p:embed/>
                  <p:pic>
                    <p:nvPicPr>
                      <p:cNvPr id="0" name=""/>
                      <p:cNvPicPr/>
                      <p:nvPr/>
                    </p:nvPicPr>
                    <p:blipFill>
                      <a:blip r:embed="rId4"/>
                      <a:stretch>
                        <a:fillRect/>
                      </a:stretch>
                    </p:blipFill>
                    <p:spPr>
                      <a:xfrm>
                        <a:off x="344488" y="1473855"/>
                        <a:ext cx="4374435" cy="4079220"/>
                      </a:xfrm>
                      <a:prstGeom prst="rect">
                        <a:avLst/>
                      </a:prstGeom>
                    </p:spPr>
                  </p:pic>
                </p:oleObj>
              </mc:Fallback>
            </mc:AlternateContent>
          </a:graphicData>
        </a:graphic>
      </p:graphicFrame>
      <p:cxnSp>
        <p:nvCxnSpPr>
          <p:cNvPr id="6" name="直線コネクタ 5"/>
          <p:cNvCxnSpPr/>
          <p:nvPr/>
        </p:nvCxnSpPr>
        <p:spPr>
          <a:xfrm>
            <a:off x="1478280" y="1827843"/>
            <a:ext cx="13716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408564" y="3248869"/>
            <a:ext cx="97516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383731" y="3480998"/>
            <a:ext cx="1622291" cy="369332"/>
          </a:xfrm>
          <a:prstGeom prst="rect">
            <a:avLst/>
          </a:prstGeom>
          <a:noFill/>
        </p:spPr>
        <p:txBody>
          <a:bodyPr wrap="square" rtlCol="0">
            <a:spAutoFit/>
          </a:bodyPr>
          <a:lstStyle/>
          <a:p>
            <a:r>
              <a:rPr kumimoji="1" lang="ja-JP" altLang="en-US"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リフトオフ前</a:t>
            </a:r>
            <a:endParaRPr kumimoji="1" lang="ja-JP" altLang="en-US"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2383731" y="3083216"/>
            <a:ext cx="1622291" cy="369332"/>
          </a:xfrm>
          <a:prstGeom prst="rect">
            <a:avLst/>
          </a:prstGeom>
          <a:noFill/>
        </p:spPr>
        <p:txBody>
          <a:bodyPr wrap="square" rtlCol="0">
            <a:spAutoFit/>
          </a:bodyPr>
          <a:lstStyle/>
          <a:p>
            <a:r>
              <a:rPr kumimoji="1" lang="ja-JP" altLang="en-US"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リフトオフ</a:t>
            </a:r>
            <a:endParaRPr kumimoji="1" lang="ja-JP" altLang="en-US"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383732" y="2783451"/>
            <a:ext cx="1622291" cy="369332"/>
          </a:xfrm>
          <a:prstGeom prst="rect">
            <a:avLst/>
          </a:prstGeom>
          <a:noFill/>
        </p:spPr>
        <p:txBody>
          <a:bodyPr wrap="square" rtlCol="0">
            <a:spAutoFit/>
          </a:bodyPr>
          <a:lstStyle/>
          <a:p>
            <a:r>
              <a:rPr kumimoji="1" lang="ja-JP" altLang="en-US"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リフトオフ後</a:t>
            </a:r>
            <a:endParaRPr kumimoji="1" lang="ja-JP" altLang="en-US"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flipH="1">
            <a:off x="2880275" y="2299907"/>
            <a:ext cx="905686" cy="33740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849879" y="2647453"/>
            <a:ext cx="904126"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754005" y="2267976"/>
            <a:ext cx="844326" cy="369332"/>
          </a:xfrm>
          <a:prstGeom prst="rect">
            <a:avLst/>
          </a:prstGeom>
          <a:noFill/>
        </p:spPr>
        <p:txBody>
          <a:bodyPr wrap="square" rtlCol="0">
            <a:spAutoFit/>
          </a:bodyPr>
          <a:lstStyle/>
          <a:p>
            <a:r>
              <a:rPr kumimoji="1" lang="en-US" altLang="ja-JP" dirty="0" err="1"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tanθ</a:t>
            </a:r>
            <a:endParaRPr kumimoji="1" lang="ja-JP" altLang="en-US"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13"/>
          <p:cNvSpPr>
            <a:spLocks noGrp="1"/>
          </p:cNvSpPr>
          <p:nvPr>
            <p:ph type="sldNum" sz="quarter" idx="12"/>
          </p:nvPr>
        </p:nvSpPr>
        <p:spPr/>
        <p:txBody>
          <a:bodyPr/>
          <a:lstStyle/>
          <a:p>
            <a:fld id="{A7256914-F50C-4318-A29C-30B3D56D035E}" type="slidenum">
              <a:rPr kumimoji="1" lang="ja-JP" altLang="en-US" smtClean="0"/>
              <a:t>14</a:t>
            </a:fld>
            <a:endParaRPr kumimoji="1" lang="ja-JP" altLang="en-US"/>
          </a:p>
        </p:txBody>
      </p:sp>
      <p:sp>
        <p:nvSpPr>
          <p:cNvPr id="20" name="テキスト ボックス 19"/>
          <p:cNvSpPr txBox="1"/>
          <p:nvPr/>
        </p:nvSpPr>
        <p:spPr>
          <a:xfrm>
            <a:off x="5132388" y="1597010"/>
            <a:ext cx="4429125" cy="461665"/>
          </a:xfrm>
          <a:prstGeom prst="rect">
            <a:avLst/>
          </a:prstGeom>
          <a:noFill/>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緊張力（残存引張り力）とは</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5162149" y="2183286"/>
            <a:ext cx="4185121" cy="1200329"/>
          </a:xfrm>
          <a:prstGeom prst="rect">
            <a:avLst/>
          </a:prstGeom>
          <a:noFill/>
        </p:spPr>
        <p:txBody>
          <a:bodyPr wrap="square" rtlCol="0">
            <a:spAutoFit/>
          </a:bodyPr>
          <a:lstStyle/>
          <a:p>
            <a:r>
              <a:rPr kumimoji="1" lang="ja-JP" altLang="en-US" sz="24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リフトオフ試験における荷重－変位曲線から求まる近似直線の交点の荷重</a:t>
            </a:r>
            <a:endParaRPr kumimoji="1" lang="ja-JP" altLang="en-US"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8055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SAAM</a:t>
            </a:r>
            <a:r>
              <a:rPr lang="ja-JP" altLang="en-US" dirty="0"/>
              <a:t>システムと</a:t>
            </a:r>
            <a:r>
              <a:rPr lang="ja-JP" altLang="en-US" dirty="0" smtClean="0"/>
              <a:t>は</a:t>
            </a:r>
            <a:endParaRPr kumimoji="1" lang="ja-JP" altLang="en-US" dirty="0"/>
          </a:p>
        </p:txBody>
      </p:sp>
      <p:sp>
        <p:nvSpPr>
          <p:cNvPr id="3" name="コンテンツ プレースホルダー 2"/>
          <p:cNvSpPr>
            <a:spLocks noGrp="1"/>
          </p:cNvSpPr>
          <p:nvPr>
            <p:ph idx="1"/>
          </p:nvPr>
        </p:nvSpPr>
        <p:spPr>
          <a:xfrm>
            <a:off x="344488" y="912205"/>
            <a:ext cx="9217026" cy="2516795"/>
          </a:xfrm>
        </p:spPr>
        <p:txBody>
          <a:bodyPr>
            <a:normAutofit/>
          </a:bodyPr>
          <a:lstStyle/>
          <a:p>
            <a:r>
              <a:rPr lang="en-US" altLang="ja-JP" sz="2400" dirty="0" smtClean="0"/>
              <a:t>SAAM</a:t>
            </a:r>
            <a:r>
              <a:rPr lang="ja-JP" altLang="en-US" sz="2400" dirty="0"/>
              <a:t>システムとは，アンカー緊張力（残存引張り力）等に関する調査を，</a:t>
            </a:r>
            <a:r>
              <a:rPr lang="ja-JP" altLang="en-US" sz="2400" b="1" dirty="0">
                <a:solidFill>
                  <a:srgbClr val="C00000"/>
                </a:solidFill>
              </a:rPr>
              <a:t>小型・軽量な</a:t>
            </a:r>
            <a:r>
              <a:rPr lang="en-US" altLang="ja-JP" sz="2400" b="1" dirty="0">
                <a:solidFill>
                  <a:srgbClr val="C00000"/>
                </a:solidFill>
              </a:rPr>
              <a:t>SAAM</a:t>
            </a:r>
            <a:r>
              <a:rPr lang="ja-JP" altLang="en-US" sz="2400" b="1" dirty="0">
                <a:solidFill>
                  <a:srgbClr val="C00000"/>
                </a:solidFill>
              </a:rPr>
              <a:t>ジャッキを用いてリフトオフ試験</a:t>
            </a:r>
            <a:r>
              <a:rPr lang="ja-JP" altLang="en-US" sz="2400" dirty="0"/>
              <a:t>を行い，</a:t>
            </a:r>
            <a:r>
              <a:rPr lang="ja-JP" altLang="en-US" sz="2400" b="1" dirty="0">
                <a:solidFill>
                  <a:srgbClr val="C00000"/>
                </a:solidFill>
              </a:rPr>
              <a:t>のり面の面的評価等を行うシステム</a:t>
            </a:r>
          </a:p>
          <a:p>
            <a:r>
              <a:rPr lang="ja-JP" altLang="en-US" sz="2400" dirty="0"/>
              <a:t>小型・軽量のため，</a:t>
            </a:r>
            <a:r>
              <a:rPr lang="ja-JP" altLang="en-US" sz="2400" b="1" dirty="0">
                <a:solidFill>
                  <a:srgbClr val="C00000"/>
                </a:solidFill>
              </a:rPr>
              <a:t>省力化・スピードアップ・コスト縮減が可能</a:t>
            </a:r>
          </a:p>
          <a:p>
            <a:r>
              <a:rPr lang="ja-JP" altLang="en-US" sz="2400" dirty="0"/>
              <a:t>国交省</a:t>
            </a:r>
            <a:r>
              <a:rPr lang="en-US" altLang="ja-JP" sz="2400" dirty="0"/>
              <a:t>NETIS</a:t>
            </a:r>
            <a:r>
              <a:rPr lang="ja-JP" altLang="en-US" sz="2400" dirty="0"/>
              <a:t>登録　登録番号：</a:t>
            </a:r>
            <a:r>
              <a:rPr lang="en-US" altLang="ja-JP" sz="2400" dirty="0"/>
              <a:t>SK070009</a:t>
            </a:r>
          </a:p>
          <a:p>
            <a:r>
              <a:rPr lang="ja-JP" altLang="en-US" sz="2400" dirty="0">
                <a:solidFill>
                  <a:srgbClr val="C00000"/>
                </a:solidFill>
              </a:rPr>
              <a:t>静岡県新技術・新工法登録　県登録番号</a:t>
            </a:r>
            <a:r>
              <a:rPr lang="en-US" altLang="ja-JP" sz="2400" dirty="0">
                <a:solidFill>
                  <a:srgbClr val="C00000"/>
                </a:solidFill>
              </a:rPr>
              <a:t>1593</a:t>
            </a:r>
            <a:r>
              <a:rPr lang="ja-JP" altLang="en-US" sz="2400" dirty="0">
                <a:solidFill>
                  <a:srgbClr val="C00000"/>
                </a:solidFill>
              </a:rPr>
              <a:t>（活用区分レベル</a:t>
            </a:r>
            <a:r>
              <a:rPr lang="en-US" altLang="ja-JP" sz="2400" dirty="0">
                <a:solidFill>
                  <a:srgbClr val="C00000"/>
                </a:solidFill>
              </a:rPr>
              <a:t>3</a:t>
            </a:r>
            <a:r>
              <a:rPr lang="ja-JP" altLang="en-US" sz="2400" dirty="0" smtClean="0">
                <a:solidFill>
                  <a:srgbClr val="C00000"/>
                </a:solidFill>
              </a:rPr>
              <a:t>）</a:t>
            </a:r>
            <a:endParaRPr lang="ja-JP" altLang="en-US" sz="2400" dirty="0">
              <a:solidFill>
                <a:srgbClr val="C00000"/>
              </a:solidFill>
            </a:endParaRPr>
          </a:p>
        </p:txBody>
      </p:sp>
      <p:sp>
        <p:nvSpPr>
          <p:cNvPr id="6" name="テキスト ボックス 5"/>
          <p:cNvSpPr txBox="1"/>
          <p:nvPr/>
        </p:nvSpPr>
        <p:spPr>
          <a:xfrm>
            <a:off x="344487" y="4190346"/>
            <a:ext cx="9217026" cy="1938992"/>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人力での搬入が可能（狭隘箇所でも調査可能）</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Arial" panose="020B0604020202020204" pitchFamily="34" charset="0"/>
              <a:buChar char="•"/>
            </a:pP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足場の仮設，クレーンが不要</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Arial" panose="020B0604020202020204" pitchFamily="34" charset="0"/>
              <a:buChar char="•"/>
            </a:pP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通行規制が不要</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Arial" panose="020B0604020202020204" pitchFamily="34" charset="0"/>
              <a:buChar char="•"/>
            </a:pP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タイプの異なるアンカーや余</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長の短いアンカー</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でも概ね</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可能（</a:t>
            </a:r>
            <a:r>
              <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SAAM-A</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Arial" panose="020B0604020202020204" pitchFamily="34" charset="0"/>
              <a:buChar char="•"/>
            </a:pP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アンカー緊張力のモニタリングが可能（</a:t>
            </a:r>
            <a:r>
              <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rPr>
              <a:t>SAAM-L</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344487" y="3575527"/>
            <a:ext cx="4429125" cy="533725"/>
            <a:chOff x="344488" y="1799788"/>
            <a:chExt cx="4429125" cy="533725"/>
          </a:xfrm>
        </p:grpSpPr>
        <p:cxnSp>
          <p:nvCxnSpPr>
            <p:cNvPr id="8" name="直線コネクタ 7"/>
            <p:cNvCxnSpPr/>
            <p:nvPr/>
          </p:nvCxnSpPr>
          <p:spPr>
            <a:xfrm>
              <a:off x="344488" y="2261453"/>
              <a:ext cx="4429125" cy="0"/>
            </a:xfrm>
            <a:prstGeom prst="line">
              <a:avLst/>
            </a:prstGeom>
            <a:ln w="38100">
              <a:solidFill>
                <a:srgbClr val="185284"/>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846161" y="1810293"/>
              <a:ext cx="3927452" cy="523220"/>
            </a:xfrm>
            <a:prstGeom prst="rect">
              <a:avLst/>
            </a:prstGeom>
            <a:noFill/>
          </p:spPr>
          <p:txBody>
            <a:bodyPr wrap="square" rtlCol="0">
              <a:spAutoFit/>
            </a:bodyPr>
            <a:lstStyle/>
            <a:p>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特徴</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44488" y="1799788"/>
              <a:ext cx="501673" cy="473539"/>
            </a:xfrm>
            <a:prstGeom prst="rect">
              <a:avLst/>
            </a:prstGeom>
            <a:solidFill>
              <a:srgbClr val="185284"/>
            </a:solidFill>
            <a:ln>
              <a:solidFill>
                <a:srgbClr val="185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スライド番号プレースホルダー 10"/>
          <p:cNvSpPr>
            <a:spLocks noGrp="1"/>
          </p:cNvSpPr>
          <p:nvPr>
            <p:ph type="sldNum" sz="quarter" idx="12"/>
          </p:nvPr>
        </p:nvSpPr>
        <p:spPr/>
        <p:txBody>
          <a:bodyPr/>
          <a:lstStyle/>
          <a:p>
            <a:fld id="{A7256914-F50C-4318-A29C-30B3D56D035E}" type="slidenum">
              <a:rPr kumimoji="1" lang="ja-JP" altLang="en-US" smtClean="0"/>
              <a:t>15</a:t>
            </a:fld>
            <a:endParaRPr kumimoji="1" lang="ja-JP" altLang="en-US"/>
          </a:p>
        </p:txBody>
      </p:sp>
    </p:spTree>
    <p:extLst>
      <p:ext uri="{BB962C8B-B14F-4D97-AF65-F5344CB8AC3E}">
        <p14:creationId xmlns:p14="http://schemas.microsoft.com/office/powerpoint/2010/main" val="2168924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リフトオフ試験機器（</a:t>
            </a:r>
            <a:r>
              <a:rPr kumimoji="1" lang="en-US" altLang="ja-JP" dirty="0" smtClean="0"/>
              <a:t>SAAM-N</a:t>
            </a:r>
            <a:r>
              <a:rPr kumimoji="1" lang="ja-JP" altLang="en-US" dirty="0" smtClean="0"/>
              <a:t>）</a:t>
            </a:r>
            <a:endParaRPr kumimoji="1" lang="ja-JP" altLang="en-US" dirty="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88" y="1284102"/>
            <a:ext cx="4416000" cy="3312000"/>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5451" y="1278874"/>
            <a:ext cx="4416000" cy="3312000"/>
          </a:xfrm>
          <a:prstGeom prst="rect">
            <a:avLst/>
          </a:prstGeom>
        </p:spPr>
      </p:pic>
      <p:sp>
        <p:nvSpPr>
          <p:cNvPr id="15" name="テキスト ボックス 14"/>
          <p:cNvSpPr txBox="1"/>
          <p:nvPr/>
        </p:nvSpPr>
        <p:spPr>
          <a:xfrm>
            <a:off x="471312" y="4034583"/>
            <a:ext cx="1332000" cy="369332"/>
          </a:xfrm>
          <a:prstGeom prst="rect">
            <a:avLst/>
          </a:prstGeom>
          <a:solidFill>
            <a:schemeClr val="bg1"/>
          </a:solidFill>
        </p:spPr>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油圧ポンプ</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2964257" y="4219249"/>
            <a:ext cx="1620000" cy="369332"/>
          </a:xfrm>
          <a:prstGeom prst="rect">
            <a:avLst/>
          </a:prstGeom>
          <a:solidFill>
            <a:schemeClr val="bg1"/>
          </a:solidFill>
        </p:spPr>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アタッチメント</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2477518" y="1684841"/>
            <a:ext cx="1152000" cy="369332"/>
          </a:xfrm>
          <a:prstGeom prst="rect">
            <a:avLst/>
          </a:prstGeom>
          <a:solidFill>
            <a:schemeClr val="bg1"/>
          </a:solidFill>
        </p:spPr>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パソコン</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5925150" y="4034583"/>
            <a:ext cx="1440000" cy="369332"/>
          </a:xfrm>
          <a:prstGeom prst="rect">
            <a:avLst/>
          </a:prstGeom>
          <a:solidFill>
            <a:schemeClr val="bg1"/>
          </a:solidFill>
        </p:spPr>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ラムチェアー</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5408488" y="1808447"/>
            <a:ext cx="1548000" cy="369332"/>
          </a:xfrm>
          <a:prstGeom prst="rect">
            <a:avLst/>
          </a:prstGeom>
          <a:solidFill>
            <a:schemeClr val="bg1"/>
          </a:solidFill>
        </p:spPr>
        <p:txBody>
          <a:bodyPr wrap="square" rtlCol="0">
            <a:spAutoFit/>
          </a:bodyPr>
          <a:lstStyle/>
          <a:p>
            <a:pPr algn="ct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SAAM</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ジャッキ</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856555" y="3514961"/>
            <a:ext cx="1332000" cy="369332"/>
          </a:xfrm>
          <a:prstGeom prst="rect">
            <a:avLst/>
          </a:prstGeom>
          <a:solidFill>
            <a:schemeClr val="bg1"/>
          </a:solidFill>
        </p:spPr>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止めナット</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483598" y="1684841"/>
            <a:ext cx="1296000" cy="369332"/>
          </a:xfrm>
          <a:prstGeom prst="rect">
            <a:avLst/>
          </a:prstGeom>
          <a:solidFill>
            <a:schemeClr val="bg1"/>
          </a:solidFill>
        </p:spPr>
        <p:txBody>
          <a:bodyPr wrap="square" rtlCol="0">
            <a:spAutoFit/>
          </a:bodyPr>
          <a:lstStyle/>
          <a:p>
            <a:pPr algn="ct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変位計</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矢印コネクタ 3"/>
          <p:cNvCxnSpPr>
            <a:stCxn id="20" idx="0"/>
          </p:cNvCxnSpPr>
          <p:nvPr/>
        </p:nvCxnSpPr>
        <p:spPr>
          <a:xfrm flipH="1" flipV="1">
            <a:off x="8294914" y="2769326"/>
            <a:ext cx="227641" cy="74563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a:off x="8131598" y="2054173"/>
            <a:ext cx="277136" cy="40130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V="1">
            <a:off x="6645150" y="3121870"/>
            <a:ext cx="944370" cy="912713"/>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19" idx="3"/>
          </p:cNvCxnSpPr>
          <p:nvPr/>
        </p:nvCxnSpPr>
        <p:spPr>
          <a:xfrm>
            <a:off x="6956488" y="1993113"/>
            <a:ext cx="1011855" cy="75942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6"/>
          <p:cNvSpPr>
            <a:spLocks noGrp="1"/>
          </p:cNvSpPr>
          <p:nvPr>
            <p:ph type="sldNum" sz="quarter" idx="12"/>
          </p:nvPr>
        </p:nvSpPr>
        <p:spPr/>
        <p:txBody>
          <a:bodyPr/>
          <a:lstStyle/>
          <a:p>
            <a:fld id="{A7256914-F50C-4318-A29C-30B3D56D035E}" type="slidenum">
              <a:rPr kumimoji="1" lang="ja-JP" altLang="en-US" smtClean="0"/>
              <a:t>16</a:t>
            </a:fld>
            <a:endParaRPr kumimoji="1" lang="ja-JP" altLang="en-US"/>
          </a:p>
        </p:txBody>
      </p:sp>
    </p:spTree>
    <p:extLst>
      <p:ext uri="{BB962C8B-B14F-4D97-AF65-F5344CB8AC3E}">
        <p14:creationId xmlns:p14="http://schemas.microsoft.com/office/powerpoint/2010/main" val="24063907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SAAM</a:t>
            </a:r>
            <a:r>
              <a:rPr lang="ja-JP" altLang="en-US" dirty="0"/>
              <a:t>システムの</a:t>
            </a:r>
            <a:r>
              <a:rPr lang="ja-JP" altLang="en-US" dirty="0" smtClean="0"/>
              <a:t>特徴</a:t>
            </a:r>
            <a:r>
              <a:rPr lang="en-US" altLang="ja-JP" dirty="0" smtClean="0"/>
              <a:t>1</a:t>
            </a:r>
            <a:r>
              <a:rPr lang="ja-JP" altLang="en-US" dirty="0" smtClean="0"/>
              <a:t>（</a:t>
            </a:r>
            <a:r>
              <a:rPr lang="ja-JP" altLang="en-US" dirty="0"/>
              <a:t>従来工法との比較）</a:t>
            </a:r>
          </a:p>
        </p:txBody>
      </p:sp>
      <p:sp>
        <p:nvSpPr>
          <p:cNvPr id="10" name="テキスト ボックス 9"/>
          <p:cNvSpPr txBox="1"/>
          <p:nvPr/>
        </p:nvSpPr>
        <p:spPr>
          <a:xfrm>
            <a:off x="344488" y="4652053"/>
            <a:ext cx="4416000" cy="461665"/>
          </a:xfrm>
          <a:prstGeom prst="rect">
            <a:avLst/>
          </a:prstGeom>
          <a:noFill/>
        </p:spPr>
        <p:txBody>
          <a:bodyPr wrap="square" rtlCol="0">
            <a:spAutoFit/>
          </a:bodyPr>
          <a:lstStyle/>
          <a:p>
            <a:pPr algn="ctr"/>
            <a:r>
              <a:rPr lang="ja-JP" altLang="en-US" sz="2400" dirty="0">
                <a:latin typeface="Meiryo UI" panose="020B0604030504040204" pitchFamily="50" charset="-128"/>
                <a:ea typeface="Meiryo UI" panose="020B0604030504040204" pitchFamily="50" charset="-128"/>
                <a:cs typeface="Meiryo UI" panose="020B0604030504040204" pitchFamily="50" charset="-128"/>
              </a:rPr>
              <a:t>従来工法によるリフトオフ試験</a:t>
            </a:r>
          </a:p>
        </p:txBody>
      </p:sp>
      <p:sp>
        <p:nvSpPr>
          <p:cNvPr id="12" name="テキスト ボックス 11"/>
          <p:cNvSpPr txBox="1"/>
          <p:nvPr/>
        </p:nvSpPr>
        <p:spPr>
          <a:xfrm>
            <a:off x="5145513" y="4652053"/>
            <a:ext cx="4416000" cy="461665"/>
          </a:xfrm>
          <a:prstGeom prst="rect">
            <a:avLst/>
          </a:prstGeom>
          <a:noFill/>
        </p:spPr>
        <p:txBody>
          <a:bodyPr wrap="square" rtlCol="0">
            <a:spAutoFit/>
          </a:bodyPr>
          <a:lstStyle/>
          <a:p>
            <a:pPr algn="ctr"/>
            <a:r>
              <a:rPr lang="en-US" altLang="ja-JP" sz="2400" dirty="0">
                <a:latin typeface="Meiryo UI" panose="020B0604030504040204" pitchFamily="50" charset="-128"/>
                <a:ea typeface="Meiryo UI" panose="020B0604030504040204" pitchFamily="50" charset="-128"/>
                <a:cs typeface="Meiryo UI" panose="020B0604030504040204" pitchFamily="50" charset="-128"/>
              </a:rPr>
              <a:t>SAAM</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システムに</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よるリフトオフ</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試験</a:t>
            </a:r>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720" y="1278285"/>
            <a:ext cx="4416000" cy="3312000"/>
          </a:xfrm>
          <a:prstGeom prst="rect">
            <a:avLst/>
          </a:prstGeom>
        </p:spPr>
      </p:pic>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2388" y="1276706"/>
            <a:ext cx="4416000" cy="3312000"/>
          </a:xfrm>
          <a:prstGeom prst="rect">
            <a:avLst/>
          </a:prstGeom>
        </p:spPr>
      </p:pic>
      <p:sp>
        <p:nvSpPr>
          <p:cNvPr id="5" name="スライド番号プレースホルダー 4"/>
          <p:cNvSpPr>
            <a:spLocks noGrp="1"/>
          </p:cNvSpPr>
          <p:nvPr>
            <p:ph type="sldNum" sz="quarter" idx="12"/>
          </p:nvPr>
        </p:nvSpPr>
        <p:spPr/>
        <p:txBody>
          <a:bodyPr/>
          <a:lstStyle/>
          <a:p>
            <a:fld id="{A7256914-F50C-4318-A29C-30B3D56D035E}" type="slidenum">
              <a:rPr kumimoji="1" lang="ja-JP" altLang="en-US" smtClean="0"/>
              <a:t>17</a:t>
            </a:fld>
            <a:endParaRPr kumimoji="1" lang="ja-JP" altLang="en-US" dirty="0"/>
          </a:p>
        </p:txBody>
      </p:sp>
    </p:spTree>
    <p:extLst>
      <p:ext uri="{BB962C8B-B14F-4D97-AF65-F5344CB8AC3E}">
        <p14:creationId xmlns:p14="http://schemas.microsoft.com/office/powerpoint/2010/main" val="1942373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SAAM</a:t>
            </a:r>
            <a:r>
              <a:rPr lang="ja-JP" altLang="en-US" dirty="0"/>
              <a:t>システムの</a:t>
            </a:r>
            <a:r>
              <a:rPr lang="ja-JP" altLang="en-US" dirty="0" smtClean="0"/>
              <a:t>特徴</a:t>
            </a:r>
            <a:r>
              <a:rPr lang="en-US" altLang="ja-JP" dirty="0" smtClean="0"/>
              <a:t>2</a:t>
            </a:r>
            <a:r>
              <a:rPr lang="ja-JP" altLang="en-US" dirty="0" smtClean="0"/>
              <a:t>（</a:t>
            </a:r>
            <a:r>
              <a:rPr lang="ja-JP" altLang="en-US" dirty="0"/>
              <a:t>狭隘部での調査）</a:t>
            </a:r>
          </a:p>
        </p:txBody>
      </p:sp>
      <p:sp>
        <p:nvSpPr>
          <p:cNvPr id="10" name="テキスト ボックス 9"/>
          <p:cNvSpPr txBox="1"/>
          <p:nvPr/>
        </p:nvSpPr>
        <p:spPr>
          <a:xfrm>
            <a:off x="344488" y="4731710"/>
            <a:ext cx="9203900" cy="830997"/>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ネットフェンスがあるような場合でも</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のり面</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とネットの間が</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1.5m</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程度あればリフトオフ試験が可能</a:t>
            </a: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842" y="1273810"/>
            <a:ext cx="4416000" cy="3312000"/>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2389" y="1273810"/>
            <a:ext cx="4415999" cy="3312000"/>
          </a:xfrm>
          <a:prstGeom prst="rect">
            <a:avLst/>
          </a:prstGeom>
        </p:spPr>
      </p:pic>
      <p:sp>
        <p:nvSpPr>
          <p:cNvPr id="5" name="スライド番号プレースホルダー 4"/>
          <p:cNvSpPr>
            <a:spLocks noGrp="1"/>
          </p:cNvSpPr>
          <p:nvPr>
            <p:ph type="sldNum" sz="quarter" idx="12"/>
          </p:nvPr>
        </p:nvSpPr>
        <p:spPr/>
        <p:txBody>
          <a:bodyPr/>
          <a:lstStyle/>
          <a:p>
            <a:fld id="{A7256914-F50C-4318-A29C-30B3D56D035E}" type="slidenum">
              <a:rPr kumimoji="1" lang="ja-JP" altLang="en-US" smtClean="0"/>
              <a:t>18</a:t>
            </a:fld>
            <a:endParaRPr kumimoji="1" lang="ja-JP" altLang="en-US"/>
          </a:p>
        </p:txBody>
      </p:sp>
    </p:spTree>
    <p:extLst>
      <p:ext uri="{BB962C8B-B14F-4D97-AF65-F5344CB8AC3E}">
        <p14:creationId xmlns:p14="http://schemas.microsoft.com/office/powerpoint/2010/main" val="19969756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SAAM</a:t>
            </a:r>
            <a:r>
              <a:rPr lang="ja-JP" altLang="en-US" dirty="0"/>
              <a:t>システムの</a:t>
            </a:r>
            <a:r>
              <a:rPr lang="ja-JP" altLang="en-US" dirty="0" smtClean="0"/>
              <a:t>特徴</a:t>
            </a:r>
            <a:r>
              <a:rPr lang="en-US" altLang="ja-JP" dirty="0" smtClean="0"/>
              <a:t>3</a:t>
            </a:r>
            <a:r>
              <a:rPr lang="ja-JP" altLang="en-US" dirty="0" smtClean="0"/>
              <a:t>（</a:t>
            </a:r>
            <a:r>
              <a:rPr lang="ja-JP" altLang="en-US" dirty="0"/>
              <a:t>足場なし，災害時）</a:t>
            </a:r>
          </a:p>
        </p:txBody>
      </p:sp>
      <p:sp>
        <p:nvSpPr>
          <p:cNvPr id="10" name="テキスト ボックス 9"/>
          <p:cNvSpPr txBox="1"/>
          <p:nvPr/>
        </p:nvSpPr>
        <p:spPr>
          <a:xfrm>
            <a:off x="344488" y="4652053"/>
            <a:ext cx="4416000" cy="830997"/>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足場なしでもロープワークでリフトオフ試験が可能</a:t>
            </a:r>
          </a:p>
        </p:txBody>
      </p:sp>
      <p:sp>
        <p:nvSpPr>
          <p:cNvPr id="12" name="テキスト ボックス 11"/>
          <p:cNvSpPr txBox="1"/>
          <p:nvPr/>
        </p:nvSpPr>
        <p:spPr>
          <a:xfrm>
            <a:off x="5145513" y="4652053"/>
            <a:ext cx="4416000" cy="1200329"/>
          </a:xfrm>
          <a:prstGeom prst="rect">
            <a:avLst/>
          </a:prstGeom>
          <a:noFill/>
        </p:spPr>
        <p:txBody>
          <a:bodyPr wrap="square" rtlCol="0">
            <a:spAutoFit/>
          </a:bodyPr>
          <a:lstStyle/>
          <a:p>
            <a:r>
              <a:rPr lang="ja-JP" altLang="en-US" sz="2400" dirty="0">
                <a:latin typeface="Meiryo UI" panose="020B0604030504040204" pitchFamily="50" charset="-128"/>
                <a:ea typeface="Meiryo UI" panose="020B0604030504040204" pitchFamily="50" charset="-128"/>
                <a:cs typeface="Meiryo UI" panose="020B0604030504040204" pitchFamily="50" charset="-128"/>
              </a:rPr>
              <a:t>災害によりアンカーが被災した場合でもリフトオフ試験が</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可能でアンカーの機能の確認ができる</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616" y="1280286"/>
            <a:ext cx="4416001" cy="3312000"/>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354" y="1280286"/>
            <a:ext cx="4416000" cy="3312000"/>
          </a:xfrm>
          <a:prstGeom prst="rect">
            <a:avLst/>
          </a:prstGeom>
        </p:spPr>
      </p:pic>
      <p:sp>
        <p:nvSpPr>
          <p:cNvPr id="5" name="スライド番号プレースホルダー 4"/>
          <p:cNvSpPr>
            <a:spLocks noGrp="1"/>
          </p:cNvSpPr>
          <p:nvPr>
            <p:ph type="sldNum" sz="quarter" idx="12"/>
          </p:nvPr>
        </p:nvSpPr>
        <p:spPr/>
        <p:txBody>
          <a:bodyPr/>
          <a:lstStyle/>
          <a:p>
            <a:fld id="{A7256914-F50C-4318-A29C-30B3D56D035E}" type="slidenum">
              <a:rPr kumimoji="1" lang="ja-JP" altLang="en-US" smtClean="0"/>
              <a:t>19</a:t>
            </a:fld>
            <a:endParaRPr kumimoji="1" lang="ja-JP" altLang="en-US"/>
          </a:p>
        </p:txBody>
      </p:sp>
    </p:spTree>
    <p:extLst>
      <p:ext uri="{BB962C8B-B14F-4D97-AF65-F5344CB8AC3E}">
        <p14:creationId xmlns:p14="http://schemas.microsoft.com/office/powerpoint/2010/main" val="1625217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内容</a:t>
            </a:r>
            <a:endParaRPr kumimoji="1" lang="ja-JP" altLang="en-US" dirty="0"/>
          </a:p>
        </p:txBody>
      </p:sp>
      <p:sp>
        <p:nvSpPr>
          <p:cNvPr id="3" name="コンテンツ プレースホルダー 2"/>
          <p:cNvSpPr>
            <a:spLocks noGrp="1"/>
          </p:cNvSpPr>
          <p:nvPr>
            <p:ph idx="1"/>
          </p:nvPr>
        </p:nvSpPr>
        <p:spPr>
          <a:xfrm>
            <a:off x="344487" y="912205"/>
            <a:ext cx="9217025" cy="5217133"/>
          </a:xfrm>
        </p:spPr>
        <p:txBody>
          <a:bodyPr>
            <a:normAutofit fontScale="77500" lnSpcReduction="20000"/>
          </a:bodyPr>
          <a:lstStyle/>
          <a:p>
            <a:r>
              <a:rPr lang="ja-JP" altLang="en-US" dirty="0"/>
              <a:t>はじめ</a:t>
            </a:r>
            <a:r>
              <a:rPr lang="ja-JP" altLang="en-US" dirty="0" smtClean="0"/>
              <a:t>に</a:t>
            </a:r>
            <a:endParaRPr lang="en-US" altLang="ja-JP" dirty="0" smtClean="0"/>
          </a:p>
          <a:p>
            <a:r>
              <a:rPr lang="ja-JP" altLang="en-US" dirty="0" smtClean="0"/>
              <a:t>アンカー（グラウンドアンカー）とは</a:t>
            </a:r>
            <a:endParaRPr lang="en-US" altLang="ja-JP" dirty="0" smtClean="0"/>
          </a:p>
          <a:p>
            <a:r>
              <a:rPr lang="ja-JP" altLang="en-US" dirty="0" smtClean="0"/>
              <a:t>アンカーの用途と効果</a:t>
            </a:r>
            <a:endParaRPr lang="ja-JP" altLang="en-US" dirty="0"/>
          </a:p>
          <a:p>
            <a:r>
              <a:rPr lang="ja-JP" altLang="en-US" dirty="0"/>
              <a:t>アンカーの</a:t>
            </a:r>
            <a:r>
              <a:rPr lang="ja-JP" altLang="en-US" dirty="0" smtClean="0"/>
              <a:t>現状</a:t>
            </a:r>
            <a:endParaRPr lang="ja-JP" altLang="en-US" dirty="0"/>
          </a:p>
          <a:p>
            <a:r>
              <a:rPr lang="ja-JP" altLang="en-US" dirty="0"/>
              <a:t>アンカーの被災事例</a:t>
            </a:r>
          </a:p>
          <a:p>
            <a:r>
              <a:rPr lang="ja-JP" altLang="en-US" dirty="0"/>
              <a:t>アンカー</a:t>
            </a:r>
            <a:r>
              <a:rPr lang="ja-JP" altLang="en-US" dirty="0" smtClean="0"/>
              <a:t>の課題</a:t>
            </a:r>
            <a:endParaRPr lang="en-US" altLang="ja-JP" dirty="0" smtClean="0"/>
          </a:p>
          <a:p>
            <a:r>
              <a:rPr lang="ja-JP" altLang="en-US" dirty="0" smtClean="0"/>
              <a:t>リフトオフ試験とは</a:t>
            </a:r>
            <a:endParaRPr lang="ja-JP" altLang="en-US" dirty="0"/>
          </a:p>
          <a:p>
            <a:r>
              <a:rPr lang="ja-JP" altLang="en-US" dirty="0" smtClean="0"/>
              <a:t>荷重－変位量曲線</a:t>
            </a:r>
            <a:endParaRPr lang="en-US" altLang="ja-JP" dirty="0" smtClean="0"/>
          </a:p>
          <a:p>
            <a:r>
              <a:rPr lang="en-US" altLang="ja-JP" dirty="0" smtClean="0"/>
              <a:t>SAAM</a:t>
            </a:r>
            <a:r>
              <a:rPr lang="ja-JP" altLang="en-US" dirty="0" smtClean="0"/>
              <a:t>システムとは</a:t>
            </a:r>
            <a:endParaRPr lang="ja-JP" altLang="en-US" dirty="0"/>
          </a:p>
          <a:p>
            <a:r>
              <a:rPr lang="ja-JP" altLang="en-US" dirty="0" smtClean="0"/>
              <a:t>健全度</a:t>
            </a:r>
            <a:r>
              <a:rPr lang="ja-JP" altLang="en-US" dirty="0"/>
              <a:t>評価</a:t>
            </a:r>
          </a:p>
          <a:p>
            <a:r>
              <a:rPr lang="ja-JP" altLang="en-US" dirty="0"/>
              <a:t>のり面の健全性評価</a:t>
            </a:r>
          </a:p>
          <a:p>
            <a:r>
              <a:rPr lang="ja-JP" altLang="en-US" dirty="0" smtClean="0"/>
              <a:t>評価から対策工</a:t>
            </a:r>
            <a:endParaRPr lang="ja-JP" altLang="en-US" dirty="0"/>
          </a:p>
          <a:p>
            <a:r>
              <a:rPr lang="ja-JP" altLang="en-US" dirty="0" smtClean="0"/>
              <a:t>まとめ</a:t>
            </a:r>
            <a:endParaRPr lang="ja-JP" altLang="en-US" dirty="0"/>
          </a:p>
          <a:p>
            <a:r>
              <a:rPr lang="ja-JP" altLang="en-US" dirty="0" smtClean="0"/>
              <a:t>おわりに</a:t>
            </a:r>
            <a:endParaRPr lang="ja-JP" altLang="en-US" dirty="0"/>
          </a:p>
        </p:txBody>
      </p:sp>
      <p:sp>
        <p:nvSpPr>
          <p:cNvPr id="6" name="スライド番号プレースホルダー 5"/>
          <p:cNvSpPr>
            <a:spLocks noGrp="1"/>
          </p:cNvSpPr>
          <p:nvPr>
            <p:ph type="sldNum" sz="quarter" idx="12"/>
          </p:nvPr>
        </p:nvSpPr>
        <p:spPr/>
        <p:txBody>
          <a:bodyPr/>
          <a:lstStyle/>
          <a:p>
            <a:fld id="{A7256914-F50C-4318-A29C-30B3D56D035E}" type="slidenum">
              <a:rPr kumimoji="1" lang="ja-JP" altLang="en-US" smtClean="0"/>
              <a:t>2</a:t>
            </a:fld>
            <a:endParaRPr kumimoji="1" lang="ja-JP" altLang="en-US"/>
          </a:p>
        </p:txBody>
      </p:sp>
    </p:spTree>
    <p:extLst>
      <p:ext uri="{BB962C8B-B14F-4D97-AF65-F5344CB8AC3E}">
        <p14:creationId xmlns:p14="http://schemas.microsoft.com/office/powerpoint/2010/main" val="739326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a:t>SAAM</a:t>
            </a:r>
            <a:r>
              <a:rPr lang="ja-JP" altLang="en-US" sz="3600" dirty="0"/>
              <a:t>システムの</a:t>
            </a:r>
            <a:r>
              <a:rPr lang="ja-JP" altLang="en-US" sz="3600" dirty="0" smtClean="0"/>
              <a:t>特徴</a:t>
            </a:r>
            <a:r>
              <a:rPr lang="en-US" altLang="ja-JP" sz="3600" dirty="0" smtClean="0"/>
              <a:t>4</a:t>
            </a:r>
            <a:r>
              <a:rPr lang="ja-JP" altLang="en-US" sz="3600" dirty="0" smtClean="0"/>
              <a:t>（</a:t>
            </a:r>
            <a:r>
              <a:rPr lang="en-US" altLang="ja-JP" sz="3600" dirty="0"/>
              <a:t>SAAM-A</a:t>
            </a:r>
            <a:r>
              <a:rPr lang="ja-JP" altLang="en-US" sz="3600" dirty="0"/>
              <a:t>　アタッチメント）</a:t>
            </a:r>
          </a:p>
        </p:txBody>
      </p:sp>
      <p:pic>
        <p:nvPicPr>
          <p:cNvPr id="9" name="図 8"/>
          <p:cNvPicPr>
            <a:picLocks noChangeAspect="1"/>
          </p:cNvPicPr>
          <p:nvPr/>
        </p:nvPicPr>
        <p:blipFill>
          <a:blip r:embed="rId2"/>
          <a:stretch>
            <a:fillRect/>
          </a:stretch>
        </p:blipFill>
        <p:spPr>
          <a:xfrm>
            <a:off x="5132388" y="1093787"/>
            <a:ext cx="4429125" cy="4003442"/>
          </a:xfrm>
          <a:prstGeom prst="rect">
            <a:avLst/>
          </a:prstGeom>
        </p:spPr>
      </p:pic>
      <p:pic>
        <p:nvPicPr>
          <p:cNvPr id="11" name="図 10"/>
          <p:cNvPicPr>
            <a:picLocks noChangeAspect="1"/>
          </p:cNvPicPr>
          <p:nvPr/>
        </p:nvPicPr>
        <p:blipFill rotWithShape="1">
          <a:blip r:embed="rId3"/>
          <a:srcRect t="1041"/>
          <a:stretch/>
        </p:blipFill>
        <p:spPr>
          <a:xfrm>
            <a:off x="344488" y="1146220"/>
            <a:ext cx="4278641" cy="4983118"/>
          </a:xfrm>
          <a:prstGeom prst="rect">
            <a:avLst/>
          </a:prstGeom>
        </p:spPr>
      </p:pic>
      <p:sp>
        <p:nvSpPr>
          <p:cNvPr id="14" name="テキスト ボックス 13"/>
          <p:cNvSpPr txBox="1"/>
          <p:nvPr/>
        </p:nvSpPr>
        <p:spPr>
          <a:xfrm>
            <a:off x="344487" y="712411"/>
            <a:ext cx="4160837" cy="461665"/>
          </a:xfrm>
          <a:prstGeom prst="rect">
            <a:avLst/>
          </a:prstGeom>
          <a:noFill/>
        </p:spPr>
        <p:txBody>
          <a:bodyPr wrap="square" rtlCol="0">
            <a:spAutoFit/>
          </a:bodyPr>
          <a:lstStyle/>
          <a:p>
            <a:pPr algn="ctr" defTabSz="457200"/>
            <a:r>
              <a:rPr lang="ja-JP" altLang="en-US" sz="2400" dirty="0" smtClean="0">
                <a:solidFill>
                  <a:prstClr val="black"/>
                </a:solidFill>
                <a:latin typeface="Trebuchet MS" panose="020B0603020202020204"/>
                <a:ea typeface="メイリオ" panose="020B0604030504040204" pitchFamily="50" charset="-128"/>
              </a:rPr>
              <a:t>余長が長い場合</a:t>
            </a:r>
            <a:endParaRPr lang="ja-JP" altLang="en-US" sz="2400" dirty="0">
              <a:solidFill>
                <a:prstClr val="black"/>
              </a:solidFill>
              <a:latin typeface="Trebuchet MS" panose="020B0603020202020204"/>
              <a:ea typeface="メイリオ" panose="020B0604030504040204" pitchFamily="50" charset="-128"/>
            </a:endParaRPr>
          </a:p>
        </p:txBody>
      </p:sp>
      <p:sp>
        <p:nvSpPr>
          <p:cNvPr id="15" name="テキスト ボックス 14"/>
          <p:cNvSpPr txBox="1"/>
          <p:nvPr/>
        </p:nvSpPr>
        <p:spPr>
          <a:xfrm>
            <a:off x="5132388" y="712411"/>
            <a:ext cx="4429125" cy="461665"/>
          </a:xfrm>
          <a:prstGeom prst="rect">
            <a:avLst/>
          </a:prstGeom>
          <a:noFill/>
        </p:spPr>
        <p:txBody>
          <a:bodyPr wrap="square" rtlCol="0">
            <a:spAutoFit/>
          </a:bodyPr>
          <a:lstStyle/>
          <a:p>
            <a:pPr algn="ctr" defTabSz="457200"/>
            <a:r>
              <a:rPr lang="ja-JP" altLang="en-US" sz="2400" dirty="0" smtClean="0">
                <a:solidFill>
                  <a:prstClr val="black"/>
                </a:solidFill>
                <a:latin typeface="Trebuchet MS" panose="020B0603020202020204"/>
                <a:ea typeface="メイリオ" panose="020B0604030504040204" pitchFamily="50" charset="-128"/>
              </a:rPr>
              <a:t>余長が短い場合</a:t>
            </a:r>
            <a:endParaRPr lang="ja-JP" altLang="en-US" sz="2400" dirty="0">
              <a:solidFill>
                <a:prstClr val="black"/>
              </a:solidFill>
              <a:latin typeface="Trebuchet MS" panose="020B0603020202020204"/>
              <a:ea typeface="メイリオ" panose="020B0604030504040204" pitchFamily="50" charset="-128"/>
            </a:endParaRPr>
          </a:p>
        </p:txBody>
      </p:sp>
      <p:sp>
        <p:nvSpPr>
          <p:cNvPr id="5" name="スライド番号プレースホルダー 4"/>
          <p:cNvSpPr>
            <a:spLocks noGrp="1"/>
          </p:cNvSpPr>
          <p:nvPr>
            <p:ph type="sldNum" sz="quarter" idx="12"/>
          </p:nvPr>
        </p:nvSpPr>
        <p:spPr/>
        <p:txBody>
          <a:bodyPr/>
          <a:lstStyle/>
          <a:p>
            <a:fld id="{A7256914-F50C-4318-A29C-30B3D56D035E}" type="slidenum">
              <a:rPr kumimoji="1" lang="ja-JP" altLang="en-US" smtClean="0"/>
              <a:t>20</a:t>
            </a:fld>
            <a:endParaRPr kumimoji="1" lang="ja-JP" altLang="en-US"/>
          </a:p>
        </p:txBody>
      </p:sp>
    </p:spTree>
    <p:extLst>
      <p:ext uri="{BB962C8B-B14F-4D97-AF65-F5344CB8AC3E}">
        <p14:creationId xmlns:p14="http://schemas.microsoft.com/office/powerpoint/2010/main" val="3688955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z="3600" dirty="0"/>
              <a:t>SAAM</a:t>
            </a:r>
            <a:r>
              <a:rPr lang="ja-JP" altLang="en-US" sz="3600" dirty="0"/>
              <a:t>システムの</a:t>
            </a:r>
            <a:r>
              <a:rPr lang="ja-JP" altLang="en-US" sz="3600" dirty="0" smtClean="0"/>
              <a:t>特徴</a:t>
            </a:r>
            <a:r>
              <a:rPr lang="en-US" altLang="ja-JP" sz="3600" dirty="0" smtClean="0"/>
              <a:t>5</a:t>
            </a:r>
            <a:r>
              <a:rPr lang="ja-JP" altLang="en-US" sz="3600" dirty="0" smtClean="0"/>
              <a:t>（</a:t>
            </a:r>
            <a:r>
              <a:rPr lang="en-US" altLang="ja-JP" sz="3600" dirty="0"/>
              <a:t>SAAM-L</a:t>
            </a:r>
            <a:r>
              <a:rPr lang="ja-JP" altLang="en-US" sz="3600" dirty="0"/>
              <a:t>　後付け荷重計）</a:t>
            </a:r>
          </a:p>
        </p:txBody>
      </p:sp>
      <p:sp>
        <p:nvSpPr>
          <p:cNvPr id="10" name="テキスト ボックス 9"/>
          <p:cNvSpPr txBox="1"/>
          <p:nvPr/>
        </p:nvSpPr>
        <p:spPr>
          <a:xfrm>
            <a:off x="344488" y="4652053"/>
            <a:ext cx="4416000" cy="461665"/>
          </a:xfrm>
          <a:prstGeom prst="rect">
            <a:avLst/>
          </a:prstGeom>
          <a:noFill/>
        </p:spPr>
        <p:txBody>
          <a:bodyPr wrap="square" rtlCol="0">
            <a:spAutoFit/>
          </a:bodyPr>
          <a:lstStyle/>
          <a:p>
            <a:pPr algn="ctr"/>
            <a:r>
              <a:rPr lang="ja-JP" altLang="en-US" sz="2400" dirty="0">
                <a:latin typeface="Meiryo UI" panose="020B0604030504040204" pitchFamily="50" charset="-128"/>
                <a:ea typeface="Meiryo UI" panose="020B0604030504040204" pitchFamily="50" charset="-128"/>
                <a:cs typeface="Meiryo UI" panose="020B0604030504040204" pitchFamily="50" charset="-128"/>
              </a:rPr>
              <a:t>後付け荷重計が設置可能</a:t>
            </a:r>
          </a:p>
        </p:txBody>
      </p:sp>
      <p:sp>
        <p:nvSpPr>
          <p:cNvPr id="12" name="テキスト ボックス 11"/>
          <p:cNvSpPr txBox="1"/>
          <p:nvPr/>
        </p:nvSpPr>
        <p:spPr>
          <a:xfrm>
            <a:off x="5145513" y="4652053"/>
            <a:ext cx="4416000" cy="461665"/>
          </a:xfrm>
          <a:prstGeom prst="rect">
            <a:avLst/>
          </a:prstGeom>
          <a:noFill/>
        </p:spPr>
        <p:txBody>
          <a:bodyPr wrap="square" rtlCol="0">
            <a:spAutoFit/>
          </a:bodyPr>
          <a:lstStyle/>
          <a:p>
            <a:pPr algn="ctr"/>
            <a:r>
              <a:rPr lang="ja-JP" altLang="en-US" sz="2400" dirty="0">
                <a:latin typeface="Meiryo UI" panose="020B0604030504040204" pitchFamily="50" charset="-128"/>
                <a:ea typeface="Meiryo UI" panose="020B0604030504040204" pitchFamily="50" charset="-128"/>
                <a:cs typeface="Meiryo UI" panose="020B0604030504040204" pitchFamily="50" charset="-128"/>
              </a:rPr>
              <a:t>荷重計の簡易検定が可能</a:t>
            </a: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617" y="1285189"/>
            <a:ext cx="4416000" cy="3312000"/>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552" y="1288033"/>
            <a:ext cx="4416000" cy="3312000"/>
          </a:xfrm>
          <a:prstGeom prst="rect">
            <a:avLst/>
          </a:prstGeom>
        </p:spPr>
      </p:pic>
      <p:sp>
        <p:nvSpPr>
          <p:cNvPr id="3" name="円/楕円 2"/>
          <p:cNvSpPr/>
          <p:nvPr/>
        </p:nvSpPr>
        <p:spPr>
          <a:xfrm>
            <a:off x="2677886" y="2686463"/>
            <a:ext cx="757646" cy="509451"/>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6662057" y="2602576"/>
            <a:ext cx="561703" cy="67722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8"/>
          <p:cNvSpPr>
            <a:spLocks noGrp="1"/>
          </p:cNvSpPr>
          <p:nvPr>
            <p:ph type="sldNum" sz="quarter" idx="12"/>
          </p:nvPr>
        </p:nvSpPr>
        <p:spPr/>
        <p:txBody>
          <a:bodyPr/>
          <a:lstStyle/>
          <a:p>
            <a:fld id="{A7256914-F50C-4318-A29C-30B3D56D035E}" type="slidenum">
              <a:rPr kumimoji="1" lang="ja-JP" altLang="en-US" smtClean="0"/>
              <a:t>21</a:t>
            </a:fld>
            <a:endParaRPr kumimoji="1" lang="ja-JP" altLang="en-US"/>
          </a:p>
        </p:txBody>
      </p:sp>
    </p:spTree>
    <p:extLst>
      <p:ext uri="{BB962C8B-B14F-4D97-AF65-F5344CB8AC3E}">
        <p14:creationId xmlns:p14="http://schemas.microsoft.com/office/powerpoint/2010/main" val="13665342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健全度評価</a:t>
            </a:r>
            <a:endParaRPr kumimoji="1" lang="ja-JP" altLang="en-US" dirty="0"/>
          </a:p>
        </p:txBody>
      </p:sp>
      <p:sp>
        <p:nvSpPr>
          <p:cNvPr id="5" name="テキスト ボックス 4"/>
          <p:cNvSpPr txBox="1"/>
          <p:nvPr/>
        </p:nvSpPr>
        <p:spPr>
          <a:xfrm>
            <a:off x="344488" y="912452"/>
            <a:ext cx="9170103" cy="830997"/>
          </a:xfrm>
          <a:prstGeom prst="rect">
            <a:avLst/>
          </a:prstGeom>
          <a:noFill/>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アンカーの健全度評価は，</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設計アンカー力に対する残存引張り力の比</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を下表を用いて判定</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44488" y="1939189"/>
            <a:ext cx="3341076" cy="400110"/>
          </a:xfrm>
          <a:prstGeom prst="rect">
            <a:avLst/>
          </a:prstGeom>
          <a:noFill/>
        </p:spPr>
        <p:txBody>
          <a:bodyPr wrap="square" rtlCol="0">
            <a:spAutoFit/>
          </a:bodyPr>
          <a:lstStyle/>
          <a:p>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アンカー健全度の目安</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 name="グループ化 21"/>
          <p:cNvGrpSpPr/>
          <p:nvPr/>
        </p:nvGrpSpPr>
        <p:grpSpPr>
          <a:xfrm>
            <a:off x="8209858" y="3599960"/>
            <a:ext cx="1137969" cy="1157089"/>
            <a:chOff x="8209858" y="3599960"/>
            <a:chExt cx="1137969" cy="1157089"/>
          </a:xfrm>
        </p:grpSpPr>
        <p:grpSp>
          <p:nvGrpSpPr>
            <p:cNvPr id="21" name="グループ化 20"/>
            <p:cNvGrpSpPr/>
            <p:nvPr/>
          </p:nvGrpSpPr>
          <p:grpSpPr>
            <a:xfrm>
              <a:off x="8209858" y="3599960"/>
              <a:ext cx="562708" cy="1157089"/>
              <a:chOff x="8209858" y="3599960"/>
              <a:chExt cx="562708" cy="1157089"/>
            </a:xfrm>
          </p:grpSpPr>
          <p:cxnSp>
            <p:nvCxnSpPr>
              <p:cNvPr id="7" name="直線コネクタ 6"/>
              <p:cNvCxnSpPr/>
              <p:nvPr/>
            </p:nvCxnSpPr>
            <p:spPr>
              <a:xfrm>
                <a:off x="8209858" y="3599960"/>
                <a:ext cx="56270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8209858" y="4757049"/>
                <a:ext cx="562708"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8362954" y="3599960"/>
                <a:ext cx="0" cy="1157089"/>
              </a:xfrm>
              <a:prstGeom prst="straightConnector1">
                <a:avLst/>
              </a:prstGeom>
              <a:ln w="25400">
                <a:solidFill>
                  <a:srgbClr val="C0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10" name="テキスト ボックス 9"/>
            <p:cNvSpPr txBox="1"/>
            <p:nvPr/>
          </p:nvSpPr>
          <p:spPr>
            <a:xfrm>
              <a:off x="8516051" y="3954928"/>
              <a:ext cx="831776" cy="400110"/>
            </a:xfrm>
            <a:prstGeom prst="rect">
              <a:avLst/>
            </a:prstGeom>
            <a:noFill/>
          </p:spPr>
          <p:txBody>
            <a:bodyPr wrap="square" rtlCol="0">
              <a:spAutoFit/>
            </a:bodyPr>
            <a:lstStyle/>
            <a:p>
              <a:r>
                <a:rPr kumimoji="1" lang="ja-JP" altLang="en-US" sz="20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健全</a:t>
              </a:r>
              <a:endParaRPr kumimoji="1" lang="ja-JP" altLang="en-US" sz="20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4" name="グループ化 23"/>
          <p:cNvGrpSpPr/>
          <p:nvPr/>
        </p:nvGrpSpPr>
        <p:grpSpPr>
          <a:xfrm>
            <a:off x="8362954" y="2618446"/>
            <a:ext cx="1371453" cy="981514"/>
            <a:chOff x="8362954" y="2618446"/>
            <a:chExt cx="1371453" cy="981514"/>
          </a:xfrm>
        </p:grpSpPr>
        <p:sp>
          <p:nvSpPr>
            <p:cNvPr id="11" name="テキスト ボックス 10"/>
            <p:cNvSpPr txBox="1"/>
            <p:nvPr/>
          </p:nvSpPr>
          <p:spPr>
            <a:xfrm>
              <a:off x="8516051" y="2908116"/>
              <a:ext cx="1218356" cy="400110"/>
            </a:xfrm>
            <a:prstGeom prst="rect">
              <a:avLst/>
            </a:prstGeom>
            <a:noFill/>
          </p:spPr>
          <p:txBody>
            <a:bodyPr wrap="square" rtlCol="0">
              <a:spAutoFit/>
            </a:bodyPr>
            <a:lstStyle/>
            <a:p>
              <a:r>
                <a:rPr kumimoji="1" lang="ja-JP" altLang="en-US" sz="20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過緊張</a:t>
              </a:r>
              <a:endParaRPr kumimoji="1" lang="ja-JP" altLang="en-US" sz="20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3" name="直線矢印コネクタ 12"/>
            <p:cNvCxnSpPr/>
            <p:nvPr/>
          </p:nvCxnSpPr>
          <p:spPr>
            <a:xfrm flipV="1">
              <a:off x="8362954" y="2618446"/>
              <a:ext cx="0" cy="981514"/>
            </a:xfrm>
            <a:prstGeom prst="straightConnector1">
              <a:avLst/>
            </a:prstGeom>
            <a:ln w="2540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23" name="グループ化 22"/>
          <p:cNvGrpSpPr/>
          <p:nvPr/>
        </p:nvGrpSpPr>
        <p:grpSpPr>
          <a:xfrm>
            <a:off x="8362954" y="4755380"/>
            <a:ext cx="1264833" cy="707886"/>
            <a:chOff x="8362954" y="4755380"/>
            <a:chExt cx="1264833" cy="707886"/>
          </a:xfrm>
        </p:grpSpPr>
        <p:sp>
          <p:nvSpPr>
            <p:cNvPr id="12" name="テキスト ボックス 11"/>
            <p:cNvSpPr txBox="1"/>
            <p:nvPr/>
          </p:nvSpPr>
          <p:spPr>
            <a:xfrm>
              <a:off x="8491212" y="4755380"/>
              <a:ext cx="1136575" cy="707886"/>
            </a:xfrm>
            <a:prstGeom prst="rect">
              <a:avLst/>
            </a:prstGeom>
            <a:noFill/>
          </p:spPr>
          <p:txBody>
            <a:bodyPr wrap="square" rtlCol="0">
              <a:spAutoFit/>
            </a:bodyPr>
            <a:lstStyle/>
            <a:p>
              <a:r>
                <a:rPr kumimoji="1" lang="ja-JP" altLang="en-US" sz="20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緊張力</a:t>
              </a:r>
              <a:endParaRPr kumimoji="1" lang="en-US" altLang="ja-JP" sz="20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20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低下</a:t>
              </a:r>
              <a:endParaRPr kumimoji="1" lang="ja-JP" altLang="en-US" sz="20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矢印コネクタ 13"/>
            <p:cNvCxnSpPr/>
            <p:nvPr/>
          </p:nvCxnSpPr>
          <p:spPr>
            <a:xfrm>
              <a:off x="8362954" y="4755380"/>
              <a:ext cx="0" cy="648000"/>
            </a:xfrm>
            <a:prstGeom prst="straightConnector1">
              <a:avLst/>
            </a:prstGeom>
            <a:ln w="25400">
              <a:solidFill>
                <a:srgbClr val="C00000"/>
              </a:solidFill>
              <a:headEnd w="lg" len="med"/>
              <a:tailEnd type="triangle" w="lg" len="med"/>
            </a:ln>
          </p:spPr>
          <p:style>
            <a:lnRef idx="1">
              <a:schemeClr val="accent1"/>
            </a:lnRef>
            <a:fillRef idx="0">
              <a:schemeClr val="accent1"/>
            </a:fillRef>
            <a:effectRef idx="0">
              <a:schemeClr val="accent1"/>
            </a:effectRef>
            <a:fontRef idx="minor">
              <a:schemeClr val="tx1"/>
            </a:fontRef>
          </p:style>
        </p:cxnSp>
      </p:grpSp>
      <p:sp>
        <p:nvSpPr>
          <p:cNvPr id="3" name="テキスト ボックス 2"/>
          <p:cNvSpPr txBox="1"/>
          <p:nvPr/>
        </p:nvSpPr>
        <p:spPr>
          <a:xfrm>
            <a:off x="344488" y="5523241"/>
            <a:ext cx="5029676" cy="400110"/>
          </a:xfrm>
          <a:prstGeom prst="rect">
            <a:avLst/>
          </a:prstGeom>
          <a:noFill/>
        </p:spPr>
        <p:txBody>
          <a:bodyPr wrap="square" rtlCol="0">
            <a:spAutoFit/>
          </a:bodyPr>
          <a:lstStyle/>
          <a:p>
            <a:r>
              <a:rPr kumimoji="1" lang="en-US" altLang="ja-JP" sz="2000" dirty="0" smtClean="0">
                <a:latin typeface="Meiryo UI" panose="020B0604030504040204" pitchFamily="50" charset="-128"/>
                <a:ea typeface="Meiryo UI" panose="020B0604030504040204" pitchFamily="50" charset="-128"/>
                <a:cs typeface="Meiryo UI" panose="020B0604030504040204" pitchFamily="50" charset="-128"/>
              </a:rPr>
              <a:t>Pt</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（定着時荷重）≒　</a:t>
            </a:r>
            <a:r>
              <a:rPr kumimoji="1" lang="en-US" altLang="ja-JP" sz="2000" dirty="0" err="1" smtClean="0">
                <a:latin typeface="Meiryo UI" panose="020B0604030504040204" pitchFamily="50" charset="-128"/>
                <a:ea typeface="Meiryo UI" panose="020B0604030504040204" pitchFamily="50" charset="-128"/>
                <a:cs typeface="Meiryo UI" panose="020B0604030504040204" pitchFamily="50" charset="-128"/>
              </a:rPr>
              <a:t>Pe</a:t>
            </a:r>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（残存引張り力）</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16"/>
          <p:cNvSpPr>
            <a:spLocks noGrp="1"/>
          </p:cNvSpPr>
          <p:nvPr>
            <p:ph type="sldNum" sz="quarter" idx="12"/>
          </p:nvPr>
        </p:nvSpPr>
        <p:spPr/>
        <p:txBody>
          <a:bodyPr/>
          <a:lstStyle/>
          <a:p>
            <a:fld id="{A7256914-F50C-4318-A29C-30B3D56D035E}" type="slidenum">
              <a:rPr kumimoji="1" lang="ja-JP" altLang="en-US" smtClean="0"/>
              <a:t>22</a:t>
            </a:fld>
            <a:endParaRPr kumimoji="1" lang="ja-JP" altLang="en-US"/>
          </a:p>
        </p:txBody>
      </p:sp>
      <p:pic>
        <p:nvPicPr>
          <p:cNvPr id="15" name="図 14"/>
          <p:cNvPicPr>
            <a:picLocks noChangeAspect="1"/>
          </p:cNvPicPr>
          <p:nvPr/>
        </p:nvPicPr>
        <p:blipFill>
          <a:blip r:embed="rId2"/>
          <a:stretch>
            <a:fillRect/>
          </a:stretch>
        </p:blipFill>
        <p:spPr>
          <a:xfrm>
            <a:off x="361885" y="2438106"/>
            <a:ext cx="7775904" cy="2887207"/>
          </a:xfrm>
          <a:prstGeom prst="rect">
            <a:avLst/>
          </a:prstGeom>
          <a:ln w="3175">
            <a:solidFill>
              <a:schemeClr val="tx1"/>
            </a:solidFill>
          </a:ln>
        </p:spPr>
      </p:pic>
      <p:sp>
        <p:nvSpPr>
          <p:cNvPr id="20" name="正方形/長方形 19"/>
          <p:cNvSpPr/>
          <p:nvPr/>
        </p:nvSpPr>
        <p:spPr>
          <a:xfrm>
            <a:off x="428625" y="3695700"/>
            <a:ext cx="1733550" cy="33337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267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のり面の健全性評価</a:t>
            </a:r>
            <a:endParaRPr kumimoji="1" lang="ja-JP" altLang="en-US" dirty="0"/>
          </a:p>
        </p:txBody>
      </p:sp>
      <p:pic>
        <p:nvPicPr>
          <p:cNvPr id="4" name="コンテンツ プレースホルダー 3"/>
          <p:cNvPicPr>
            <a:picLocks noGrp="1" noChangeAspect="1"/>
          </p:cNvPicPr>
          <p:nvPr>
            <p:ph idx="4294967295"/>
          </p:nvPr>
        </p:nvPicPr>
        <p:blipFill>
          <a:blip r:embed="rId2"/>
          <a:stretch>
            <a:fillRect/>
          </a:stretch>
        </p:blipFill>
        <p:spPr>
          <a:xfrm>
            <a:off x="344488" y="1983797"/>
            <a:ext cx="7645001" cy="3551714"/>
          </a:xfrm>
          <a:prstGeom prst="rect">
            <a:avLst/>
          </a:prstGeom>
        </p:spPr>
      </p:pic>
      <p:pic>
        <p:nvPicPr>
          <p:cNvPr id="5" name="図 4"/>
          <p:cNvPicPr>
            <a:picLocks noChangeAspect="1"/>
          </p:cNvPicPr>
          <p:nvPr/>
        </p:nvPicPr>
        <p:blipFill>
          <a:blip r:embed="rId3"/>
          <a:stretch>
            <a:fillRect/>
          </a:stretch>
        </p:blipFill>
        <p:spPr>
          <a:xfrm>
            <a:off x="8128930" y="1574190"/>
            <a:ext cx="1432583" cy="4556408"/>
          </a:xfrm>
          <a:prstGeom prst="rect">
            <a:avLst/>
          </a:prstGeom>
        </p:spPr>
      </p:pic>
      <p:sp>
        <p:nvSpPr>
          <p:cNvPr id="6" name="テキスト ボックス 5"/>
          <p:cNvSpPr txBox="1"/>
          <p:nvPr/>
        </p:nvSpPr>
        <p:spPr>
          <a:xfrm>
            <a:off x="344488" y="908050"/>
            <a:ext cx="9217025" cy="830997"/>
          </a:xfrm>
          <a:prstGeom prst="rect">
            <a:avLst/>
          </a:prstGeom>
          <a:noFill/>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リフトオフ試験による残存引張り力から，健全度を指標に面的分布図を作成</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44488" y="5715099"/>
            <a:ext cx="7784442" cy="461665"/>
          </a:xfrm>
          <a:prstGeom prst="rect">
            <a:avLst/>
          </a:prstGeom>
          <a:noFill/>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緑は健全　　</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オレンジ・赤は過緊張領域であり検討が必要</a:t>
            </a:r>
            <a:endParaRPr kumimoji="1" lang="ja-JP" altLang="en-US" sz="24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8"/>
          <p:cNvSpPr>
            <a:spLocks noGrp="1"/>
          </p:cNvSpPr>
          <p:nvPr>
            <p:ph type="sldNum" sz="quarter" idx="12"/>
          </p:nvPr>
        </p:nvSpPr>
        <p:spPr/>
        <p:txBody>
          <a:bodyPr/>
          <a:lstStyle/>
          <a:p>
            <a:fld id="{A7256914-F50C-4318-A29C-30B3D56D035E}" type="slidenum">
              <a:rPr kumimoji="1" lang="ja-JP" altLang="en-US" smtClean="0"/>
              <a:t>23</a:t>
            </a:fld>
            <a:endParaRPr kumimoji="1" lang="ja-JP" altLang="en-US" dirty="0"/>
          </a:p>
        </p:txBody>
      </p:sp>
    </p:spTree>
    <p:extLst>
      <p:ext uri="{BB962C8B-B14F-4D97-AF65-F5344CB8AC3E}">
        <p14:creationId xmlns:p14="http://schemas.microsoft.com/office/powerpoint/2010/main" val="158083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評価から対策工</a:t>
            </a:r>
            <a:endParaRPr kumimoji="1" lang="ja-JP" altLang="en-US" dirty="0"/>
          </a:p>
        </p:txBody>
      </p:sp>
      <p:grpSp>
        <p:nvGrpSpPr>
          <p:cNvPr id="9" name="グループ化 8"/>
          <p:cNvGrpSpPr/>
          <p:nvPr/>
        </p:nvGrpSpPr>
        <p:grpSpPr>
          <a:xfrm>
            <a:off x="359283" y="1083420"/>
            <a:ext cx="6381151" cy="533725"/>
            <a:chOff x="359283" y="1083420"/>
            <a:chExt cx="5457749" cy="533725"/>
          </a:xfrm>
        </p:grpSpPr>
        <p:cxnSp>
          <p:nvCxnSpPr>
            <p:cNvPr id="5" name="直線コネクタ 4"/>
            <p:cNvCxnSpPr/>
            <p:nvPr/>
          </p:nvCxnSpPr>
          <p:spPr>
            <a:xfrm>
              <a:off x="359283" y="1545085"/>
              <a:ext cx="4898517" cy="0"/>
            </a:xfrm>
            <a:prstGeom prst="line">
              <a:avLst/>
            </a:prstGeom>
            <a:ln w="38100">
              <a:solidFill>
                <a:srgbClr val="185284"/>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860955" y="1093925"/>
              <a:ext cx="4956077" cy="523220"/>
            </a:xfrm>
            <a:prstGeom prst="rect">
              <a:avLst/>
            </a:prstGeom>
            <a:noFill/>
          </p:spPr>
          <p:txBody>
            <a:bodyPr wrap="square" rtlCol="0">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評価</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結果から対策の有無を検討</a:t>
              </a:r>
              <a:endParaRPr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59283" y="1083420"/>
              <a:ext cx="501673" cy="473539"/>
            </a:xfrm>
            <a:prstGeom prst="rect">
              <a:avLst/>
            </a:prstGeom>
            <a:solidFill>
              <a:srgbClr val="185284"/>
            </a:solidFill>
            <a:ln>
              <a:solidFill>
                <a:srgbClr val="185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p:cNvSpPr txBox="1"/>
          <p:nvPr/>
        </p:nvSpPr>
        <p:spPr>
          <a:xfrm>
            <a:off x="344487" y="1644716"/>
            <a:ext cx="4429125" cy="461665"/>
          </a:xfrm>
          <a:prstGeom prst="rect">
            <a:avLst/>
          </a:prstGeom>
          <a:solidFill>
            <a:srgbClr val="FF0000"/>
          </a:solidFill>
          <a:ln>
            <a:solidFill>
              <a:schemeClr val="tx1"/>
            </a:solidFill>
          </a:ln>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対策工の検討をするのり面</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44488" y="2944677"/>
            <a:ext cx="4429125" cy="461665"/>
          </a:xfrm>
          <a:prstGeom prst="rect">
            <a:avLst/>
          </a:prstGeom>
          <a:solidFill>
            <a:srgbClr val="FFFF00"/>
          </a:solidFill>
          <a:ln>
            <a:solidFill>
              <a:schemeClr val="tx1"/>
            </a:solidFill>
          </a:ln>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対策工の必要性を検討するのり面</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44487" y="4154753"/>
            <a:ext cx="4429126" cy="461665"/>
          </a:xfrm>
          <a:prstGeom prst="rect">
            <a:avLst/>
          </a:prstGeom>
          <a:solidFill>
            <a:srgbClr val="92D050"/>
          </a:solidFill>
          <a:ln>
            <a:solidFill>
              <a:schemeClr val="tx1"/>
            </a:solidFill>
          </a:ln>
        </p:spPr>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経過観察をするのり面</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875381" y="4847250"/>
            <a:ext cx="8686132" cy="461665"/>
          </a:xfrm>
          <a:prstGeom prst="rect">
            <a:avLst/>
          </a:prstGeom>
          <a:noFill/>
        </p:spPr>
        <p:txBody>
          <a:bodyPr wrap="square" rtlCol="0">
            <a:spAutoFit/>
          </a:bodyPr>
          <a:lstStyle/>
          <a:p>
            <a:r>
              <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や</a:t>
            </a:r>
            <a:r>
              <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B</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－：延命化対策</a:t>
            </a:r>
            <a:r>
              <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or</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耐久性向上（部材の交換など）</a:t>
            </a:r>
            <a:endPar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875379" y="3573595"/>
            <a:ext cx="8686133" cy="461665"/>
          </a:xfrm>
          <a:prstGeom prst="rect">
            <a:avLst/>
          </a:prstGeom>
          <a:noFill/>
        </p:spPr>
        <p:txBody>
          <a:bodyPr wrap="square" rtlCol="0">
            <a:spAutoFit/>
          </a:bodyPr>
          <a:lstStyle/>
          <a:p>
            <a:r>
              <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B</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＋：補修・補強（再緊張や緊張力緩和など）</a:t>
            </a:r>
            <a:endPar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860956" y="2246927"/>
            <a:ext cx="8700555" cy="461665"/>
          </a:xfrm>
          <a:prstGeom prst="rect">
            <a:avLst/>
          </a:prstGeom>
          <a:noFill/>
        </p:spPr>
        <p:txBody>
          <a:bodyPr wrap="square" rtlCol="0">
            <a:spAutoFit/>
          </a:bodyPr>
          <a:lstStyle/>
          <a:p>
            <a:r>
              <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C</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＋以上や</a:t>
            </a:r>
            <a:r>
              <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C</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－以下：補修・補強</a:t>
            </a:r>
            <a:r>
              <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or</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更新（追加アンカー，他工法）</a:t>
            </a:r>
            <a:endParaRPr kumimoji="1" lang="en-US" altLang="ja-JP"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344487" y="5557661"/>
            <a:ext cx="9217024" cy="461665"/>
          </a:xfrm>
          <a:prstGeom prst="rect">
            <a:avLst/>
          </a:prstGeom>
          <a:noFill/>
        </p:spPr>
        <p:txBody>
          <a:bodyPr wrap="square" rtlCol="0">
            <a:spAutoFit/>
          </a:bodyPr>
          <a:lstStyle/>
          <a:p>
            <a:pPr algn="ctr"/>
            <a:r>
              <a:rPr lang="ja-JP" altLang="en-US" sz="2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調査結果から要因分析を行い対策工の是非を検討する必要がある</a:t>
            </a:r>
          </a:p>
        </p:txBody>
      </p:sp>
      <p:sp>
        <p:nvSpPr>
          <p:cNvPr id="8" name="スライド番号プレースホルダー 7"/>
          <p:cNvSpPr>
            <a:spLocks noGrp="1"/>
          </p:cNvSpPr>
          <p:nvPr>
            <p:ph type="sldNum" sz="quarter" idx="12"/>
          </p:nvPr>
        </p:nvSpPr>
        <p:spPr/>
        <p:txBody>
          <a:bodyPr/>
          <a:lstStyle/>
          <a:p>
            <a:fld id="{A7256914-F50C-4318-A29C-30B3D56D035E}" type="slidenum">
              <a:rPr kumimoji="1" lang="ja-JP" altLang="en-US" smtClean="0"/>
              <a:t>24</a:t>
            </a:fld>
            <a:endParaRPr kumimoji="1" lang="ja-JP" altLang="en-US"/>
          </a:p>
        </p:txBody>
      </p:sp>
    </p:spTree>
    <p:extLst>
      <p:ext uri="{BB962C8B-B14F-4D97-AF65-F5344CB8AC3E}">
        <p14:creationId xmlns:p14="http://schemas.microsoft.com/office/powerpoint/2010/main" val="218788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338696" y="923266"/>
            <a:ext cx="9217025" cy="510767"/>
          </a:xfrm>
        </p:spPr>
        <p:txBody>
          <a:bodyPr>
            <a:normAutofit/>
          </a:bodyPr>
          <a:lstStyle/>
          <a:p>
            <a:pPr marL="0" indent="0">
              <a:buNone/>
            </a:pPr>
            <a:r>
              <a:rPr kumimoji="1" lang="ja-JP" altLang="en-US" sz="2400" dirty="0" smtClean="0"/>
              <a:t>・アンカーのり面は維持管理が必要</a:t>
            </a:r>
            <a:endParaRPr kumimoji="1" lang="en-US" altLang="ja-JP" sz="2400" dirty="0" smtClean="0"/>
          </a:p>
        </p:txBody>
      </p:sp>
      <p:sp>
        <p:nvSpPr>
          <p:cNvPr id="4" name="テキスト ボックス 3"/>
          <p:cNvSpPr txBox="1"/>
          <p:nvPr/>
        </p:nvSpPr>
        <p:spPr>
          <a:xfrm>
            <a:off x="1005570" y="4632158"/>
            <a:ext cx="1584730" cy="400110"/>
          </a:xfrm>
          <a:prstGeom prst="rect">
            <a:avLst/>
          </a:prstGeom>
          <a:noFill/>
        </p:spPr>
        <p:txBody>
          <a:bodyPr wrap="square" rtlCol="0">
            <a:spAutoFit/>
          </a:bodyPr>
          <a:lstStyle/>
          <a:p>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健　　　　全</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477589" y="4632158"/>
            <a:ext cx="1255296" cy="400110"/>
          </a:xfrm>
          <a:prstGeom prst="rect">
            <a:avLst/>
          </a:prstGeom>
          <a:noFill/>
        </p:spPr>
        <p:txBody>
          <a:bodyPr wrap="square" rtlCol="0">
            <a:spAutoFit/>
          </a:bodyPr>
          <a:lstStyle/>
          <a:p>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経過観察</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005570" y="5139593"/>
            <a:ext cx="1584730" cy="400110"/>
          </a:xfrm>
          <a:prstGeom prst="rect">
            <a:avLst/>
          </a:prstGeom>
          <a:noFill/>
        </p:spPr>
        <p:txBody>
          <a:bodyPr wrap="square" rtlCol="0">
            <a:spAutoFit/>
          </a:bodyPr>
          <a:lstStyle/>
          <a:p>
            <a:r>
              <a:rPr kumimoji="1" lang="ja-JP" altLang="en-US" sz="20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健全でない</a:t>
            </a:r>
            <a:endParaRPr kumimoji="1" lang="ja-JP" altLang="en-US" sz="20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477589" y="5102850"/>
            <a:ext cx="2670786" cy="400110"/>
          </a:xfrm>
          <a:prstGeom prst="rect">
            <a:avLst/>
          </a:prstGeom>
          <a:noFill/>
        </p:spPr>
        <p:txBody>
          <a:bodyPr wrap="square" rtlCol="0">
            <a:spAutoFit/>
          </a:bodyPr>
          <a:lstStyle/>
          <a:p>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補修・補強・更新</a:t>
            </a:r>
            <a:endParaRPr kumimoji="1"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477589" y="5421265"/>
            <a:ext cx="5888480" cy="707886"/>
          </a:xfrm>
          <a:prstGeom prst="rect">
            <a:avLst/>
          </a:prstGeom>
          <a:noFill/>
        </p:spPr>
        <p:txBody>
          <a:bodyPr wrap="square" rtlCol="0">
            <a:spAutoFit/>
          </a:bodyPr>
          <a:lstStyle/>
          <a:p>
            <a:r>
              <a:rPr kumimoji="1" lang="ja-JP" altLang="en-US" sz="20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更新：地質調査・モニタリングを実施して対策工検討</a:t>
            </a:r>
            <a:endParaRPr kumimoji="1" lang="en-US" altLang="ja-JP" sz="20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20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　　　　（追加アンカー，他工法の採用）</a:t>
            </a:r>
            <a:endParaRPr kumimoji="1" lang="ja-JP" altLang="en-US" sz="20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右矢印 9"/>
          <p:cNvSpPr/>
          <p:nvPr/>
        </p:nvSpPr>
        <p:spPr>
          <a:xfrm>
            <a:off x="2695073" y="5150177"/>
            <a:ext cx="350495" cy="378942"/>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44487" y="1493691"/>
            <a:ext cx="9217025"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・維持</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管理の方法としては，リフトオフ試験が</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適する</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11649" y="2132565"/>
            <a:ext cx="9244072"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SAAM</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システムを利用することでリフトオフ試験が，</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安価・迅速</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44488" y="2707342"/>
            <a:ext cx="9217023"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・アンカー</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全数の</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以上であれば面的評価が</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可能</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344486" y="3396208"/>
            <a:ext cx="9217024"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・面的</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評価により要因分析し対策工を</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立案</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48141" y="3965198"/>
            <a:ext cx="9213372" cy="461665"/>
          </a:xfrm>
          <a:prstGeom prst="rect">
            <a:avLst/>
          </a:prstGeom>
        </p:spPr>
        <p:txBody>
          <a:bodyPr wrap="square">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・対策工</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（維持管理方法）</a:t>
            </a:r>
            <a:endParaRPr lang="en-US" altLang="ja-JP"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17"/>
          <p:cNvSpPr>
            <a:spLocks noGrp="1"/>
          </p:cNvSpPr>
          <p:nvPr>
            <p:ph type="sldNum" sz="quarter" idx="12"/>
          </p:nvPr>
        </p:nvSpPr>
        <p:spPr/>
        <p:txBody>
          <a:bodyPr/>
          <a:lstStyle/>
          <a:p>
            <a:fld id="{A7256914-F50C-4318-A29C-30B3D56D035E}" type="slidenum">
              <a:rPr kumimoji="1" lang="ja-JP" altLang="en-US" smtClean="0"/>
              <a:t>25</a:t>
            </a:fld>
            <a:endParaRPr kumimoji="1" lang="ja-JP" altLang="en-US"/>
          </a:p>
        </p:txBody>
      </p:sp>
      <p:sp>
        <p:nvSpPr>
          <p:cNvPr id="17" name="右矢印 16"/>
          <p:cNvSpPr/>
          <p:nvPr/>
        </p:nvSpPr>
        <p:spPr>
          <a:xfrm>
            <a:off x="2705990" y="4626108"/>
            <a:ext cx="339578" cy="416215"/>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349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10" grpId="0" animBg="1"/>
      <p:bldP spid="11" grpId="0"/>
      <p:bldP spid="12" grpId="0"/>
      <p:bldP spid="13" grpId="0"/>
      <p:bldP spid="14" grpId="0"/>
      <p:bldP spid="15" grpId="0"/>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おわりに</a:t>
            </a:r>
            <a:endParaRPr kumimoji="1" lang="ja-JP" altLang="en-US" dirty="0"/>
          </a:p>
        </p:txBody>
      </p:sp>
      <p:sp>
        <p:nvSpPr>
          <p:cNvPr id="4" name="コンテンツ プレースホルダー 2"/>
          <p:cNvSpPr>
            <a:spLocks noGrp="1"/>
          </p:cNvSpPr>
          <p:nvPr>
            <p:ph idx="1"/>
          </p:nvPr>
        </p:nvSpPr>
        <p:spPr>
          <a:xfrm>
            <a:off x="344488" y="908050"/>
            <a:ext cx="9217025" cy="3880773"/>
          </a:xfrm>
        </p:spPr>
        <p:txBody>
          <a:bodyPr/>
          <a:lstStyle/>
          <a:p>
            <a:pPr marL="0" indent="0">
              <a:buNone/>
            </a:pPr>
            <a:r>
              <a:rPr kumimoji="1" lang="ja-JP" altLang="en-US" dirty="0" smtClean="0"/>
              <a:t>　本日は，我が社の取り組み事例として，</a:t>
            </a:r>
            <a:r>
              <a:rPr kumimoji="1" lang="ja-JP" altLang="en-US" dirty="0" smtClean="0">
                <a:solidFill>
                  <a:srgbClr val="FF0000"/>
                </a:solidFill>
              </a:rPr>
              <a:t>既設アンカーのり面の維持管理における面的調査</a:t>
            </a:r>
            <a:r>
              <a:rPr kumimoji="1" lang="ja-JP" altLang="en-US" dirty="0" smtClean="0"/>
              <a:t>についてご紹介させて頂きました。</a:t>
            </a:r>
            <a:endParaRPr kumimoji="1" lang="en-US" altLang="ja-JP" dirty="0" smtClean="0"/>
          </a:p>
          <a:p>
            <a:pPr marL="0" indent="0">
              <a:buNone/>
            </a:pPr>
            <a:r>
              <a:rPr kumimoji="1" lang="ja-JP" altLang="en-US" dirty="0" smtClean="0"/>
              <a:t>　今回，この様な機会を与えて頂きまして深く感謝しております。皆様にとって少しでもお役に立てれば幸いです。</a:t>
            </a:r>
            <a:endParaRPr kumimoji="1" lang="en-US" altLang="ja-JP" dirty="0" smtClean="0"/>
          </a:p>
          <a:p>
            <a:pPr marL="0" indent="0">
              <a:buNone/>
            </a:pPr>
            <a:r>
              <a:rPr kumimoji="1" lang="ja-JP" altLang="en-US" dirty="0" smtClean="0"/>
              <a:t>　ご静聴ありがとうございました。</a:t>
            </a:r>
            <a:endParaRPr kumimoji="1" lang="en-US" altLang="ja-JP" dirty="0" smtClean="0"/>
          </a:p>
          <a:p>
            <a:pPr marL="0" indent="0">
              <a:buNone/>
            </a:pPr>
            <a:endParaRPr kumimoji="1" lang="en-US" altLang="ja-JP" dirty="0" smtClean="0"/>
          </a:p>
        </p:txBody>
      </p:sp>
      <p:sp>
        <p:nvSpPr>
          <p:cNvPr id="6" name="スライド番号プレースホルダー 5"/>
          <p:cNvSpPr>
            <a:spLocks noGrp="1"/>
          </p:cNvSpPr>
          <p:nvPr>
            <p:ph type="sldNum" sz="quarter" idx="12"/>
          </p:nvPr>
        </p:nvSpPr>
        <p:spPr/>
        <p:txBody>
          <a:bodyPr/>
          <a:lstStyle/>
          <a:p>
            <a:fld id="{A7256914-F50C-4318-A29C-30B3D56D035E}" type="slidenum">
              <a:rPr kumimoji="1" lang="ja-JP" altLang="en-US" smtClean="0"/>
              <a:t>26</a:t>
            </a:fld>
            <a:endParaRPr kumimoji="1" lang="ja-JP" altLang="en-US"/>
          </a:p>
        </p:txBody>
      </p:sp>
    </p:spTree>
    <p:extLst>
      <p:ext uri="{BB962C8B-B14F-4D97-AF65-F5344CB8AC3E}">
        <p14:creationId xmlns:p14="http://schemas.microsoft.com/office/powerpoint/2010/main" val="2583115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はじめに</a:t>
            </a:r>
            <a:endParaRPr kumimoji="1" lang="ja-JP" altLang="en-US" dirty="0"/>
          </a:p>
        </p:txBody>
      </p:sp>
      <p:sp>
        <p:nvSpPr>
          <p:cNvPr id="6" name="スライド番号プレースホルダー 5"/>
          <p:cNvSpPr>
            <a:spLocks noGrp="1"/>
          </p:cNvSpPr>
          <p:nvPr>
            <p:ph type="sldNum" sz="quarter" idx="12"/>
          </p:nvPr>
        </p:nvSpPr>
        <p:spPr/>
        <p:txBody>
          <a:bodyPr/>
          <a:lstStyle/>
          <a:p>
            <a:fld id="{A7256914-F50C-4318-A29C-30B3D56D035E}" type="slidenum">
              <a:rPr kumimoji="1" lang="ja-JP" altLang="en-US" smtClean="0"/>
              <a:t>3</a:t>
            </a:fld>
            <a:endParaRPr kumimoji="1" lang="ja-JP" altLang="en-US"/>
          </a:p>
        </p:txBody>
      </p:sp>
      <p:sp>
        <p:nvSpPr>
          <p:cNvPr id="4" name="テキスト ボックス 3"/>
          <p:cNvSpPr txBox="1"/>
          <p:nvPr/>
        </p:nvSpPr>
        <p:spPr>
          <a:xfrm>
            <a:off x="344488" y="2339960"/>
            <a:ext cx="9217025" cy="954107"/>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私たちが所属する建設産業界においても，</a:t>
            </a:r>
            <a:r>
              <a:rPr kumimoji="1" lang="ja-JP" altLang="en-US" sz="28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施設の安全・長寿命化・維持管理の重要性</a:t>
            </a: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がより一層高まっている</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38695" y="3618744"/>
            <a:ext cx="9217025" cy="954107"/>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既設</a:t>
            </a:r>
            <a:r>
              <a:rPr kumimoji="1" lang="ja-JP" altLang="en-US" sz="28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アンカーのり面</a:t>
            </a: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においても，</a:t>
            </a:r>
            <a:r>
              <a:rPr kumimoji="1" lang="ja-JP" altLang="en-US" sz="28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適切な維持管理の上で施設の安全・安心の確保や長寿命化に対応しなければならない</a:t>
            </a:r>
            <a:endParaRPr kumimoji="1" lang="ja-JP" altLang="en-US" sz="28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44488" y="1061176"/>
            <a:ext cx="9217025" cy="954107"/>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社会情勢が変化する中，</a:t>
            </a:r>
            <a:r>
              <a:rPr kumimoji="1" lang="ja-JP" altLang="en-US" sz="28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安全・安心の確保は必要不可欠</a:t>
            </a:r>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である</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38695" y="4897528"/>
            <a:ext cx="9217025" cy="954107"/>
          </a:xfrm>
          <a:prstGeom prst="rect">
            <a:avLst/>
          </a:prstGeom>
          <a:noFill/>
        </p:spPr>
        <p:txBody>
          <a:bodyPr wrap="square" rtlCol="0">
            <a:spAutoFit/>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これらの要望に対応すべく，</a:t>
            </a:r>
            <a:r>
              <a:rPr kumimoji="1" lang="ja-JP" altLang="en-US" sz="28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我が社においては既設アンカーのり面の維持管理における面的調査に取り組んでいる</a:t>
            </a:r>
            <a:endParaRPr kumimoji="1" lang="ja-JP" altLang="en-US" sz="28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0512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コンテンツ プレースホルダー 16"/>
          <p:cNvPicPr>
            <a:picLocks noGrp="1" noChangeAspect="1"/>
          </p:cNvPicPr>
          <p:nvPr>
            <p:ph idx="1"/>
          </p:nvPr>
        </p:nvPicPr>
        <p:blipFill>
          <a:blip r:embed="rId2"/>
          <a:stretch>
            <a:fillRect/>
          </a:stretch>
        </p:blipFill>
        <p:spPr>
          <a:xfrm>
            <a:off x="5693956" y="912018"/>
            <a:ext cx="3865562" cy="5221043"/>
          </a:xfrm>
          <a:prstGeom prst="rect">
            <a:avLst/>
          </a:prstGeom>
        </p:spPr>
      </p:pic>
      <p:sp>
        <p:nvSpPr>
          <p:cNvPr id="2" name="タイトル 1"/>
          <p:cNvSpPr>
            <a:spLocks noGrp="1"/>
          </p:cNvSpPr>
          <p:nvPr>
            <p:ph type="title"/>
          </p:nvPr>
        </p:nvSpPr>
        <p:spPr/>
        <p:txBody>
          <a:bodyPr>
            <a:normAutofit/>
          </a:bodyPr>
          <a:lstStyle/>
          <a:p>
            <a:r>
              <a:rPr kumimoji="1" lang="ja-JP" altLang="en-US" dirty="0" smtClean="0"/>
              <a:t>アンカー（グラウンドアンカー）とは</a:t>
            </a:r>
            <a:endParaRPr kumimoji="1" lang="ja-JP" altLang="en-US" dirty="0"/>
          </a:p>
        </p:txBody>
      </p:sp>
      <p:sp>
        <p:nvSpPr>
          <p:cNvPr id="4" name="スライド番号プレースホルダー 3"/>
          <p:cNvSpPr>
            <a:spLocks noGrp="1"/>
          </p:cNvSpPr>
          <p:nvPr>
            <p:ph type="sldNum" sz="quarter" idx="12"/>
          </p:nvPr>
        </p:nvSpPr>
        <p:spPr/>
        <p:txBody>
          <a:bodyPr/>
          <a:lstStyle/>
          <a:p>
            <a:fld id="{A7256914-F50C-4318-A29C-30B3D56D035E}" type="slidenum">
              <a:rPr kumimoji="1" lang="ja-JP" altLang="en-US" smtClean="0"/>
              <a:t>4</a:t>
            </a:fld>
            <a:endParaRPr kumimoji="1" lang="ja-JP" altLang="en-US" dirty="0"/>
          </a:p>
        </p:txBody>
      </p:sp>
      <p:sp>
        <p:nvSpPr>
          <p:cNvPr id="6" name="テキスト ボックス 5"/>
          <p:cNvSpPr txBox="1"/>
          <p:nvPr/>
        </p:nvSpPr>
        <p:spPr>
          <a:xfrm>
            <a:off x="8020050" y="1196173"/>
            <a:ext cx="1419225" cy="369332"/>
          </a:xfrm>
          <a:prstGeom prst="rect">
            <a:avLst/>
          </a:prstGeom>
          <a:solidFill>
            <a:schemeClr val="bg1"/>
          </a:solidFill>
          <a:ln w="25400">
            <a:solidFill>
              <a:srgbClr val="FF0000"/>
            </a:solidFill>
          </a:ln>
        </p:spPr>
        <p:txBody>
          <a:bodyPr wrap="square" rtlCol="0">
            <a:spAutoFit/>
          </a:bodyPr>
          <a:lstStyle/>
          <a:p>
            <a:pPr algn="ctr"/>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アンカー頭部</a:t>
            </a:r>
            <a:endParaRPr kumimoji="1"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8020050" y="2826991"/>
            <a:ext cx="1419225" cy="369332"/>
          </a:xfrm>
          <a:prstGeom prst="rect">
            <a:avLst/>
          </a:prstGeom>
          <a:solidFill>
            <a:schemeClr val="bg1"/>
          </a:solidFill>
          <a:ln w="25400">
            <a:solidFill>
              <a:srgbClr val="FF0000"/>
            </a:solidFill>
          </a:ln>
        </p:spPr>
        <p:txBody>
          <a:bodyPr wrap="square" rtlCol="0">
            <a:spAutoFit/>
          </a:bodyPr>
          <a:lstStyle/>
          <a:p>
            <a:pPr algn="ctr"/>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引張り部</a:t>
            </a:r>
            <a:endParaRPr kumimoji="1"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5839520" y="5475770"/>
            <a:ext cx="1419225" cy="369332"/>
          </a:xfrm>
          <a:prstGeom prst="rect">
            <a:avLst/>
          </a:prstGeom>
          <a:solidFill>
            <a:schemeClr val="bg1"/>
          </a:solidFill>
          <a:ln w="25400">
            <a:solidFill>
              <a:srgbClr val="FF0000"/>
            </a:solidFill>
          </a:ln>
        </p:spPr>
        <p:txBody>
          <a:bodyPr wrap="square" rtlCol="0">
            <a:spAutoFit/>
          </a:bodyPr>
          <a:lstStyle/>
          <a:p>
            <a:pPr algn="ctr"/>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アンカー体</a:t>
            </a:r>
            <a:endParaRPr kumimoji="1"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1" name="直線矢印コネクタ 10"/>
          <p:cNvCxnSpPr>
            <a:stCxn id="6" idx="1"/>
          </p:cNvCxnSpPr>
          <p:nvPr/>
        </p:nvCxnSpPr>
        <p:spPr>
          <a:xfrm flipH="1">
            <a:off x="6324600" y="1380839"/>
            <a:ext cx="1695450" cy="908701"/>
          </a:xfrm>
          <a:prstGeom prst="straightConnector1">
            <a:avLst/>
          </a:prstGeom>
          <a:ln w="25400" cap="flat">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stCxn id="9" idx="3"/>
          </p:cNvCxnSpPr>
          <p:nvPr/>
        </p:nvCxnSpPr>
        <p:spPr>
          <a:xfrm flipV="1">
            <a:off x="7258745" y="5272906"/>
            <a:ext cx="1563461" cy="3875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8020050" y="1948630"/>
            <a:ext cx="1419225" cy="369332"/>
          </a:xfrm>
          <a:prstGeom prst="rect">
            <a:avLst/>
          </a:prstGeom>
          <a:solidFill>
            <a:schemeClr val="bg1"/>
          </a:solidFill>
          <a:ln w="25400">
            <a:solidFill>
              <a:srgbClr val="FF0000"/>
            </a:solidFill>
          </a:ln>
        </p:spPr>
        <p:txBody>
          <a:bodyPr wrap="square" rtlCol="0">
            <a:spAutoFit/>
          </a:bodyPr>
          <a:lstStyle/>
          <a:p>
            <a:pPr algn="ctr"/>
            <a:r>
              <a:rPr kumimoji="1" lang="ja-JP" altLang="en-US"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構造物</a:t>
            </a:r>
            <a:endParaRPr kumimoji="1" lang="ja-JP" altLang="en-US"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3" name="直線矢印コネクタ 22"/>
          <p:cNvCxnSpPr>
            <a:stCxn id="18" idx="1"/>
          </p:cNvCxnSpPr>
          <p:nvPr/>
        </p:nvCxnSpPr>
        <p:spPr>
          <a:xfrm flipH="1">
            <a:off x="6896100" y="2133296"/>
            <a:ext cx="1123950" cy="1827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a:stCxn id="8" idx="1"/>
          </p:cNvCxnSpPr>
          <p:nvPr/>
        </p:nvCxnSpPr>
        <p:spPr>
          <a:xfrm flipH="1">
            <a:off x="7433582" y="3011657"/>
            <a:ext cx="586468" cy="6304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03451" y="4589035"/>
            <a:ext cx="4429125" cy="369332"/>
          </a:xfrm>
          <a:prstGeom prst="rect">
            <a:avLst/>
          </a:prstGeom>
          <a:noFill/>
        </p:spPr>
        <p:txBody>
          <a:bodyPr wrap="square" rtlCol="0">
            <a:spAutoFit/>
          </a:bodyPr>
          <a:lstStyle/>
          <a:p>
            <a:pPr algn="ctr"/>
            <a:r>
              <a:rPr kumimoji="1" lang="ja-JP" altLang="en-US"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現場ではアンカー頭部の一部しか見えない</a:t>
            </a:r>
            <a:endParaRPr kumimoji="1" lang="ja-JP" altLang="en-US"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7" name="図 26"/>
          <p:cNvPicPr>
            <a:picLocks noChangeAspect="1"/>
          </p:cNvPicPr>
          <p:nvPr/>
        </p:nvPicPr>
        <p:blipFill>
          <a:blip r:embed="rId3"/>
          <a:stretch>
            <a:fillRect/>
          </a:stretch>
        </p:blipFill>
        <p:spPr>
          <a:xfrm>
            <a:off x="5795418" y="4074479"/>
            <a:ext cx="1507430" cy="1241971"/>
          </a:xfrm>
          <a:prstGeom prst="rect">
            <a:avLst/>
          </a:prstGeom>
        </p:spPr>
      </p:pic>
      <p:pic>
        <p:nvPicPr>
          <p:cNvPr id="3" name="図 2"/>
          <p:cNvPicPr>
            <a:picLocks noChangeAspect="1"/>
          </p:cNvPicPr>
          <p:nvPr/>
        </p:nvPicPr>
        <p:blipFill>
          <a:blip r:embed="rId4"/>
          <a:stretch>
            <a:fillRect/>
          </a:stretch>
        </p:blipFill>
        <p:spPr>
          <a:xfrm>
            <a:off x="344488" y="1166069"/>
            <a:ext cx="4429125" cy="3321844"/>
          </a:xfrm>
          <a:prstGeom prst="rect">
            <a:avLst/>
          </a:prstGeom>
        </p:spPr>
      </p:pic>
      <p:sp>
        <p:nvSpPr>
          <p:cNvPr id="5" name="円/楕円 4"/>
          <p:cNvSpPr/>
          <p:nvPr/>
        </p:nvSpPr>
        <p:spPr>
          <a:xfrm>
            <a:off x="885825" y="3743325"/>
            <a:ext cx="990600" cy="74458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2939643" y="3056706"/>
            <a:ext cx="990600" cy="74458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42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lstStyle/>
          <a:p>
            <a:r>
              <a:rPr kumimoji="1" lang="ja-JP" altLang="en-US" dirty="0" smtClean="0"/>
              <a:t>アンカーの用途と効果</a:t>
            </a:r>
            <a:endParaRPr kumimoji="1" lang="ja-JP" altLang="en-US" dirty="0"/>
          </a:p>
        </p:txBody>
      </p:sp>
      <p:sp>
        <p:nvSpPr>
          <p:cNvPr id="16" name="テキスト ボックス 15"/>
          <p:cNvSpPr txBox="1"/>
          <p:nvPr/>
        </p:nvSpPr>
        <p:spPr>
          <a:xfrm>
            <a:off x="344488" y="2111397"/>
            <a:ext cx="5350918" cy="461665"/>
          </a:xfrm>
          <a:prstGeom prst="rect">
            <a:avLst/>
          </a:prstGeom>
          <a:noFill/>
        </p:spPr>
        <p:txBody>
          <a:bodyPr wrap="square" rtlCol="0">
            <a:spAutoFit/>
          </a:bodyPr>
          <a:lstStyle/>
          <a:p>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不安定な斜面を安定化させる</a:t>
            </a:r>
            <a:endParaRPr kumimoji="1" lang="ja-JP" altLang="en-US" sz="24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368856" y="990226"/>
            <a:ext cx="5350918" cy="461665"/>
          </a:xfrm>
          <a:prstGeom prst="rect">
            <a:avLst/>
          </a:prstGeom>
          <a:noFill/>
        </p:spPr>
        <p:txBody>
          <a:bodyPr wrap="square" rtlCol="0">
            <a:spAutoFit/>
          </a:bodyPr>
          <a:lstStyle/>
          <a:p>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吊り橋ケーブルの反力</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368856" y="1547962"/>
            <a:ext cx="5350918" cy="461665"/>
          </a:xfrm>
          <a:prstGeom prst="rect">
            <a:avLst/>
          </a:prstGeom>
          <a:noFill/>
        </p:spPr>
        <p:txBody>
          <a:bodyPr wrap="square" rtlCol="0">
            <a:spAutoFit/>
          </a:bodyPr>
          <a:lstStyle/>
          <a:p>
            <a:r>
              <a:rPr kumimoji="1"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基礎の安定や浮上がり防止等</a:t>
            </a:r>
            <a:endPar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3927419443"/>
              </p:ext>
            </p:extLst>
          </p:nvPr>
        </p:nvGraphicFramePr>
        <p:xfrm>
          <a:off x="344488" y="2628825"/>
          <a:ext cx="7038975" cy="3381375"/>
        </p:xfrm>
        <a:graphic>
          <a:graphicData uri="http://schemas.openxmlformats.org/presentationml/2006/ole">
            <mc:AlternateContent xmlns:mc="http://schemas.openxmlformats.org/markup-compatibility/2006">
              <mc:Choice xmlns:v="urn:schemas-microsoft-com:vml" Requires="v">
                <p:oleObj spid="_x0000_s9331" name="図面" r:id="rId4" imgW="7039080" imgH="3381480" progId="TfaScv.DrawFile">
                  <p:embed/>
                </p:oleObj>
              </mc:Choice>
              <mc:Fallback>
                <p:oleObj name="図面" r:id="rId4" imgW="7039080" imgH="3381480" progId="TfaScv.DrawFile">
                  <p:embed/>
                  <p:pic>
                    <p:nvPicPr>
                      <p:cNvPr id="0" name=""/>
                      <p:cNvPicPr/>
                      <p:nvPr/>
                    </p:nvPicPr>
                    <p:blipFill>
                      <a:blip r:embed="rId5"/>
                      <a:stretch>
                        <a:fillRect/>
                      </a:stretch>
                    </p:blipFill>
                    <p:spPr>
                      <a:xfrm>
                        <a:off x="344488" y="2628825"/>
                        <a:ext cx="7038975" cy="3381375"/>
                      </a:xfrm>
                      <a:prstGeom prst="rect">
                        <a:avLst/>
                      </a:prstGeom>
                    </p:spPr>
                  </p:pic>
                </p:oleObj>
              </mc:Fallback>
            </mc:AlternateContent>
          </a:graphicData>
        </a:graphic>
      </p:graphicFrame>
      <p:graphicFrame>
        <p:nvGraphicFramePr>
          <p:cNvPr id="3" name="オブジェクト 2"/>
          <p:cNvGraphicFramePr>
            <a:graphicFrameLocks noChangeAspect="1"/>
          </p:cNvGraphicFramePr>
          <p:nvPr>
            <p:extLst>
              <p:ext uri="{D42A27DB-BD31-4B8C-83A1-F6EECF244321}">
                <p14:modId xmlns:p14="http://schemas.microsoft.com/office/powerpoint/2010/main" val="3821087380"/>
              </p:ext>
            </p:extLst>
          </p:nvPr>
        </p:nvGraphicFramePr>
        <p:xfrm>
          <a:off x="1392624" y="3019349"/>
          <a:ext cx="4495800" cy="2600325"/>
        </p:xfrm>
        <a:graphic>
          <a:graphicData uri="http://schemas.openxmlformats.org/presentationml/2006/ole">
            <mc:AlternateContent xmlns:mc="http://schemas.openxmlformats.org/markup-compatibility/2006">
              <mc:Choice xmlns:v="urn:schemas-microsoft-com:vml" Requires="v">
                <p:oleObj spid="_x0000_s9332" name="図面" r:id="rId6" imgW="4495680" imgH="2600280" progId="TfaScv.DrawFile">
                  <p:embed/>
                </p:oleObj>
              </mc:Choice>
              <mc:Fallback>
                <p:oleObj name="図面" r:id="rId6" imgW="4495680" imgH="2600280" progId="TfaScv.DrawFile">
                  <p:embed/>
                  <p:pic>
                    <p:nvPicPr>
                      <p:cNvPr id="0" name=""/>
                      <p:cNvPicPr/>
                      <p:nvPr/>
                    </p:nvPicPr>
                    <p:blipFill>
                      <a:blip r:embed="rId7"/>
                      <a:stretch>
                        <a:fillRect/>
                      </a:stretch>
                    </p:blipFill>
                    <p:spPr>
                      <a:xfrm>
                        <a:off x="1392624" y="3019349"/>
                        <a:ext cx="4495800" cy="2600325"/>
                      </a:xfrm>
                      <a:prstGeom prst="rect">
                        <a:avLst/>
                      </a:prstGeom>
                    </p:spPr>
                  </p:pic>
                </p:oleObj>
              </mc:Fallback>
            </mc:AlternateContent>
          </a:graphicData>
        </a:graphic>
      </p:graphicFrame>
      <p:graphicFrame>
        <p:nvGraphicFramePr>
          <p:cNvPr id="4" name="オブジェクト 3"/>
          <p:cNvGraphicFramePr>
            <a:graphicFrameLocks noChangeAspect="1"/>
          </p:cNvGraphicFramePr>
          <p:nvPr>
            <p:extLst>
              <p:ext uri="{D42A27DB-BD31-4B8C-83A1-F6EECF244321}">
                <p14:modId xmlns:p14="http://schemas.microsoft.com/office/powerpoint/2010/main" val="3755445606"/>
              </p:ext>
            </p:extLst>
          </p:nvPr>
        </p:nvGraphicFramePr>
        <p:xfrm>
          <a:off x="6944917" y="908050"/>
          <a:ext cx="2616596" cy="3771976"/>
        </p:xfrm>
        <a:graphic>
          <a:graphicData uri="http://schemas.openxmlformats.org/presentationml/2006/ole">
            <mc:AlternateContent xmlns:mc="http://schemas.openxmlformats.org/markup-compatibility/2006">
              <mc:Choice xmlns:v="urn:schemas-microsoft-com:vml" Requires="v">
                <p:oleObj spid="_x0000_s9333" name="図面" r:id="rId8" imgW="2933640" imgH="4229280" progId="TfaScv.DrawFile">
                  <p:embed/>
                </p:oleObj>
              </mc:Choice>
              <mc:Fallback>
                <p:oleObj name="図面" r:id="rId8" imgW="2933640" imgH="4229280" progId="TfaScv.DrawFile">
                  <p:embed/>
                  <p:pic>
                    <p:nvPicPr>
                      <p:cNvPr id="0" name=""/>
                      <p:cNvPicPr/>
                      <p:nvPr/>
                    </p:nvPicPr>
                    <p:blipFill>
                      <a:blip r:embed="rId9"/>
                      <a:stretch>
                        <a:fillRect/>
                      </a:stretch>
                    </p:blipFill>
                    <p:spPr>
                      <a:xfrm>
                        <a:off x="6944917" y="908050"/>
                        <a:ext cx="2616596" cy="3771976"/>
                      </a:xfrm>
                      <a:prstGeom prst="rect">
                        <a:avLst/>
                      </a:prstGeom>
                    </p:spPr>
                  </p:pic>
                </p:oleObj>
              </mc:Fallback>
            </mc:AlternateContent>
          </a:graphicData>
        </a:graphic>
      </p:graphicFrame>
      <p:sp>
        <p:nvSpPr>
          <p:cNvPr id="10" name="コンテンツ プレースホルダー 2"/>
          <p:cNvSpPr txBox="1">
            <a:spLocks/>
          </p:cNvSpPr>
          <p:nvPr/>
        </p:nvSpPr>
        <p:spPr>
          <a:xfrm>
            <a:off x="477044" y="4570569"/>
            <a:ext cx="8593138" cy="582613"/>
          </a:xfrm>
          <a:prstGeom prst="rect">
            <a:avLst/>
          </a:prstGeom>
          <a:solidFill>
            <a:schemeClr val="bg1"/>
          </a:solidFill>
          <a:ln w="25400">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C00000"/>
                </a:solidFill>
              </a:rPr>
              <a:t>アンカー体，引張り部，アンカー頭部から構成</a:t>
            </a:r>
            <a:endParaRPr lang="ja-JP" altLang="en-US" dirty="0">
              <a:solidFill>
                <a:srgbClr val="C00000"/>
              </a:solidFill>
            </a:endParaRPr>
          </a:p>
        </p:txBody>
      </p:sp>
      <p:sp>
        <p:nvSpPr>
          <p:cNvPr id="15" name="コンテンツ プレースホルダー 2"/>
          <p:cNvSpPr txBox="1">
            <a:spLocks/>
          </p:cNvSpPr>
          <p:nvPr/>
        </p:nvSpPr>
        <p:spPr>
          <a:xfrm>
            <a:off x="477044" y="3695663"/>
            <a:ext cx="8593138" cy="582613"/>
          </a:xfrm>
          <a:prstGeom prst="rect">
            <a:avLst/>
          </a:prstGeom>
          <a:solidFill>
            <a:schemeClr val="bg1"/>
          </a:solidFill>
          <a:ln w="25400">
            <a:solidFill>
              <a:srgbClr val="FF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C00000"/>
                </a:solidFill>
              </a:rPr>
              <a:t>作用する引張り力を地盤に伝達する機能を持つシステム</a:t>
            </a:r>
            <a:endParaRPr lang="ja-JP" altLang="en-US" dirty="0">
              <a:solidFill>
                <a:srgbClr val="C00000"/>
              </a:solidFill>
            </a:endParaRPr>
          </a:p>
        </p:txBody>
      </p:sp>
      <p:sp>
        <p:nvSpPr>
          <p:cNvPr id="19" name="コンテンツ プレースホルダー 2"/>
          <p:cNvSpPr txBox="1">
            <a:spLocks/>
          </p:cNvSpPr>
          <p:nvPr/>
        </p:nvSpPr>
        <p:spPr>
          <a:xfrm>
            <a:off x="477044" y="5439959"/>
            <a:ext cx="8593138" cy="582613"/>
          </a:xfrm>
          <a:prstGeom prst="rect">
            <a:avLst/>
          </a:prstGeom>
          <a:solidFill>
            <a:schemeClr val="bg1"/>
          </a:solidFill>
          <a:ln w="25400">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solidFill>
                  <a:srgbClr val="C00000"/>
                </a:solidFill>
              </a:rPr>
              <a:t>アンカー頭部に緊張力を与え不安定斜面を安定化させる</a:t>
            </a:r>
            <a:endParaRPr lang="ja-JP" altLang="en-US" dirty="0">
              <a:solidFill>
                <a:srgbClr val="C00000"/>
              </a:solidFill>
            </a:endParaRPr>
          </a:p>
        </p:txBody>
      </p:sp>
      <p:graphicFrame>
        <p:nvGraphicFramePr>
          <p:cNvPr id="9" name="オブジェクト 8"/>
          <p:cNvGraphicFramePr>
            <a:graphicFrameLocks noChangeAspect="1"/>
          </p:cNvGraphicFramePr>
          <p:nvPr>
            <p:extLst>
              <p:ext uri="{D42A27DB-BD31-4B8C-83A1-F6EECF244321}">
                <p14:modId xmlns:p14="http://schemas.microsoft.com/office/powerpoint/2010/main" val="1441033614"/>
              </p:ext>
            </p:extLst>
          </p:nvPr>
        </p:nvGraphicFramePr>
        <p:xfrm>
          <a:off x="7301806" y="1206984"/>
          <a:ext cx="1902817" cy="1427113"/>
        </p:xfrm>
        <a:graphic>
          <a:graphicData uri="http://schemas.openxmlformats.org/presentationml/2006/ole">
            <mc:AlternateContent xmlns:mc="http://schemas.openxmlformats.org/markup-compatibility/2006">
              <mc:Choice xmlns:v="urn:schemas-microsoft-com:vml" Requires="v">
                <p:oleObj spid="_x0000_s9334" name="図面" r:id="rId10" imgW="2171880" imgH="1628640" progId="TfaScv.DrawFile">
                  <p:embed/>
                </p:oleObj>
              </mc:Choice>
              <mc:Fallback>
                <p:oleObj name="図面" r:id="rId10" imgW="2171880" imgH="1628640" progId="TfaScv.DrawFile">
                  <p:embed/>
                  <p:pic>
                    <p:nvPicPr>
                      <p:cNvPr id="0" name=""/>
                      <p:cNvPicPr/>
                      <p:nvPr/>
                    </p:nvPicPr>
                    <p:blipFill>
                      <a:blip r:embed="rId11"/>
                      <a:stretch>
                        <a:fillRect/>
                      </a:stretch>
                    </p:blipFill>
                    <p:spPr>
                      <a:xfrm>
                        <a:off x="7301806" y="1206984"/>
                        <a:ext cx="1902817" cy="1427113"/>
                      </a:xfrm>
                      <a:prstGeom prst="rect">
                        <a:avLst/>
                      </a:prstGeom>
                    </p:spPr>
                  </p:pic>
                </p:oleObj>
              </mc:Fallback>
            </mc:AlternateContent>
          </a:graphicData>
        </a:graphic>
      </p:graphicFrame>
    </p:spTree>
    <p:extLst>
      <p:ext uri="{BB962C8B-B14F-4D97-AF65-F5344CB8AC3E}">
        <p14:creationId xmlns:p14="http://schemas.microsoft.com/office/powerpoint/2010/main" val="37953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アンカーの</a:t>
            </a:r>
            <a:r>
              <a:rPr lang="ja-JP" altLang="en-US" dirty="0" smtClean="0"/>
              <a:t>現状</a:t>
            </a:r>
            <a:endParaRPr kumimoji="1" lang="ja-JP" altLang="en-US" dirty="0"/>
          </a:p>
        </p:txBody>
      </p:sp>
      <p:sp>
        <p:nvSpPr>
          <p:cNvPr id="3" name="コンテンツ プレースホルダー 2"/>
          <p:cNvSpPr>
            <a:spLocks noGrp="1"/>
          </p:cNvSpPr>
          <p:nvPr>
            <p:ph idx="1"/>
          </p:nvPr>
        </p:nvSpPr>
        <p:spPr>
          <a:xfrm>
            <a:off x="344488" y="1432639"/>
            <a:ext cx="9217025" cy="4041871"/>
          </a:xfrm>
        </p:spPr>
        <p:txBody>
          <a:bodyPr>
            <a:noAutofit/>
          </a:bodyPr>
          <a:lstStyle/>
          <a:p>
            <a:r>
              <a:rPr lang="ja-JP" altLang="en-US" sz="2400" dirty="0"/>
              <a:t>日本にアンカー工が導入され，</a:t>
            </a:r>
            <a:r>
              <a:rPr lang="ja-JP" altLang="en-US" sz="2400" dirty="0">
                <a:solidFill>
                  <a:srgbClr val="C00000"/>
                </a:solidFill>
              </a:rPr>
              <a:t>約</a:t>
            </a:r>
            <a:r>
              <a:rPr lang="en-US" altLang="ja-JP" sz="2400" dirty="0">
                <a:solidFill>
                  <a:srgbClr val="C00000"/>
                </a:solidFill>
              </a:rPr>
              <a:t>60</a:t>
            </a:r>
            <a:r>
              <a:rPr lang="ja-JP" altLang="en-US" sz="2400" dirty="0">
                <a:solidFill>
                  <a:srgbClr val="C00000"/>
                </a:solidFill>
              </a:rPr>
              <a:t>年が</a:t>
            </a:r>
            <a:r>
              <a:rPr lang="ja-JP" altLang="en-US" sz="2400" dirty="0" smtClean="0">
                <a:solidFill>
                  <a:srgbClr val="C00000"/>
                </a:solidFill>
              </a:rPr>
              <a:t>経過</a:t>
            </a:r>
            <a:endParaRPr lang="ja-JP" altLang="en-US" sz="2400" dirty="0"/>
          </a:p>
          <a:p>
            <a:r>
              <a:rPr lang="ja-JP" altLang="en-US" sz="2400" dirty="0"/>
              <a:t>全国で施工されているアンカーは</a:t>
            </a:r>
            <a:r>
              <a:rPr lang="ja-JP" altLang="en-US" sz="2400" dirty="0">
                <a:solidFill>
                  <a:srgbClr val="C00000"/>
                </a:solidFill>
              </a:rPr>
              <a:t>莫大な</a:t>
            </a:r>
            <a:r>
              <a:rPr lang="ja-JP" altLang="en-US" sz="2400" dirty="0" smtClean="0">
                <a:solidFill>
                  <a:srgbClr val="C00000"/>
                </a:solidFill>
              </a:rPr>
              <a:t>施工量</a:t>
            </a:r>
            <a:endParaRPr lang="ja-JP" altLang="en-US" sz="2400" dirty="0"/>
          </a:p>
          <a:p>
            <a:r>
              <a:rPr lang="ja-JP" altLang="en-US" sz="2400" dirty="0"/>
              <a:t>アンカー工は永久構造物と認識されており，</a:t>
            </a:r>
            <a:r>
              <a:rPr lang="ja-JP" altLang="en-US" sz="2400" dirty="0">
                <a:solidFill>
                  <a:srgbClr val="C00000"/>
                </a:solidFill>
              </a:rPr>
              <a:t>維持管理の必要性の認知度が</a:t>
            </a:r>
            <a:r>
              <a:rPr lang="ja-JP" altLang="en-US" sz="2400" dirty="0" smtClean="0">
                <a:solidFill>
                  <a:srgbClr val="C00000"/>
                </a:solidFill>
              </a:rPr>
              <a:t>低い</a:t>
            </a:r>
            <a:endParaRPr lang="ja-JP" altLang="en-US" sz="2400" dirty="0">
              <a:solidFill>
                <a:srgbClr val="C00000"/>
              </a:solidFill>
            </a:endParaRPr>
          </a:p>
          <a:p>
            <a:r>
              <a:rPr lang="ja-JP" altLang="en-US" sz="2400" dirty="0"/>
              <a:t>既設アンカーは地中構造物であるため，</a:t>
            </a:r>
            <a:r>
              <a:rPr lang="ja-JP" altLang="en-US" sz="2400" dirty="0">
                <a:solidFill>
                  <a:srgbClr val="C00000"/>
                </a:solidFill>
              </a:rPr>
              <a:t>目視による健全性の評価が</a:t>
            </a:r>
            <a:r>
              <a:rPr lang="ja-JP" altLang="en-US" sz="2400" dirty="0" smtClean="0">
                <a:solidFill>
                  <a:srgbClr val="C00000"/>
                </a:solidFill>
              </a:rPr>
              <a:t>困難</a:t>
            </a:r>
            <a:endParaRPr lang="ja-JP" altLang="en-US" sz="2400" dirty="0"/>
          </a:p>
          <a:p>
            <a:pPr marL="0" indent="0">
              <a:buNone/>
            </a:pPr>
            <a:r>
              <a:rPr lang="ja-JP" altLang="en-US" sz="2400" dirty="0"/>
              <a:t>　また，</a:t>
            </a:r>
          </a:p>
          <a:p>
            <a:r>
              <a:rPr lang="ja-JP" altLang="en-US" sz="2400" dirty="0"/>
              <a:t>近年，記録的な豪雨や</a:t>
            </a:r>
            <a:r>
              <a:rPr lang="ja-JP" altLang="en-US" sz="2400" dirty="0">
                <a:solidFill>
                  <a:srgbClr val="C00000"/>
                </a:solidFill>
              </a:rPr>
              <a:t>想定外の集中豪雨が</a:t>
            </a:r>
            <a:r>
              <a:rPr lang="ja-JP" altLang="en-US" sz="2400" dirty="0" smtClean="0">
                <a:solidFill>
                  <a:srgbClr val="C00000"/>
                </a:solidFill>
              </a:rPr>
              <a:t>発生</a:t>
            </a:r>
            <a:endParaRPr lang="ja-JP" altLang="en-US" sz="2400" dirty="0"/>
          </a:p>
          <a:p>
            <a:r>
              <a:rPr lang="ja-JP" altLang="en-US" sz="2400" dirty="0"/>
              <a:t>気象</a:t>
            </a:r>
            <a:r>
              <a:rPr lang="ja-JP" altLang="en-US" sz="2400" dirty="0" smtClean="0"/>
              <a:t>変化や地形変化に</a:t>
            </a:r>
            <a:r>
              <a:rPr lang="ja-JP" altLang="en-US" sz="2400" dirty="0"/>
              <a:t>より，すべり力の増大が</a:t>
            </a:r>
            <a:r>
              <a:rPr lang="ja-JP" altLang="en-US" sz="2400" dirty="0" smtClean="0"/>
              <a:t>懸念</a:t>
            </a:r>
            <a:endParaRPr lang="ja-JP" altLang="en-US" sz="2400" dirty="0"/>
          </a:p>
          <a:p>
            <a:r>
              <a:rPr lang="ja-JP" altLang="en-US" sz="2400" dirty="0">
                <a:solidFill>
                  <a:srgbClr val="C00000"/>
                </a:solidFill>
              </a:rPr>
              <a:t>アンカーの劣化による維持性能の</a:t>
            </a:r>
            <a:r>
              <a:rPr lang="ja-JP" altLang="en-US" sz="2400" dirty="0" smtClean="0">
                <a:solidFill>
                  <a:srgbClr val="C00000"/>
                </a:solidFill>
              </a:rPr>
              <a:t>低下が懸念</a:t>
            </a:r>
            <a:endParaRPr lang="ja-JP" altLang="en-US" sz="2400" dirty="0"/>
          </a:p>
        </p:txBody>
      </p:sp>
      <p:grpSp>
        <p:nvGrpSpPr>
          <p:cNvPr id="9" name="グループ化 8"/>
          <p:cNvGrpSpPr/>
          <p:nvPr/>
        </p:nvGrpSpPr>
        <p:grpSpPr>
          <a:xfrm>
            <a:off x="344488" y="908050"/>
            <a:ext cx="4429125" cy="533725"/>
            <a:chOff x="344488" y="1799788"/>
            <a:chExt cx="4429125" cy="533725"/>
          </a:xfrm>
        </p:grpSpPr>
        <p:cxnSp>
          <p:nvCxnSpPr>
            <p:cNvPr id="10" name="直線コネクタ 9"/>
            <p:cNvCxnSpPr/>
            <p:nvPr/>
          </p:nvCxnSpPr>
          <p:spPr>
            <a:xfrm>
              <a:off x="344488" y="2261453"/>
              <a:ext cx="4429125" cy="0"/>
            </a:xfrm>
            <a:prstGeom prst="line">
              <a:avLst/>
            </a:prstGeom>
            <a:ln w="38100">
              <a:solidFill>
                <a:srgbClr val="185284"/>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846161" y="1810293"/>
              <a:ext cx="3927452" cy="523220"/>
            </a:xfrm>
            <a:prstGeom prst="rect">
              <a:avLst/>
            </a:prstGeom>
            <a:noFill/>
          </p:spPr>
          <p:txBody>
            <a:bodyPr wrap="square" rtlCol="0">
              <a:spAutoFit/>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現状</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44488" y="1799788"/>
              <a:ext cx="501673" cy="473539"/>
            </a:xfrm>
            <a:prstGeom prst="rect">
              <a:avLst/>
            </a:prstGeom>
            <a:solidFill>
              <a:srgbClr val="185284"/>
            </a:solidFill>
            <a:ln>
              <a:solidFill>
                <a:srgbClr val="185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テキスト ボックス 12"/>
          <p:cNvSpPr txBox="1"/>
          <p:nvPr/>
        </p:nvSpPr>
        <p:spPr>
          <a:xfrm>
            <a:off x="344488" y="5474511"/>
            <a:ext cx="9217025" cy="830997"/>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いった問題があり</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アンカーの破断や飛び出し，損傷等が</a:t>
            </a:r>
            <a:r>
              <a:rPr lang="ja-JP" altLang="en-US" sz="24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各地で発生</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している。</a:t>
            </a:r>
          </a:p>
        </p:txBody>
      </p:sp>
      <p:sp>
        <p:nvSpPr>
          <p:cNvPr id="6" name="スライド番号プレースホルダー 5"/>
          <p:cNvSpPr>
            <a:spLocks noGrp="1"/>
          </p:cNvSpPr>
          <p:nvPr>
            <p:ph type="sldNum" sz="quarter" idx="12"/>
          </p:nvPr>
        </p:nvSpPr>
        <p:spPr/>
        <p:txBody>
          <a:bodyPr/>
          <a:lstStyle/>
          <a:p>
            <a:fld id="{A7256914-F50C-4318-A29C-30B3D56D035E}" type="slidenum">
              <a:rPr kumimoji="1" lang="ja-JP" altLang="en-US" smtClean="0"/>
              <a:t>6</a:t>
            </a:fld>
            <a:endParaRPr kumimoji="1" lang="ja-JP" altLang="en-US"/>
          </a:p>
        </p:txBody>
      </p:sp>
    </p:spTree>
    <p:extLst>
      <p:ext uri="{BB962C8B-B14F-4D97-AF65-F5344CB8AC3E}">
        <p14:creationId xmlns:p14="http://schemas.microsoft.com/office/powerpoint/2010/main" val="13155520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アンカーの被災</a:t>
            </a:r>
            <a:r>
              <a:rPr lang="ja-JP" altLang="en-US" dirty="0" smtClean="0"/>
              <a:t>事例</a:t>
            </a:r>
            <a:r>
              <a:rPr lang="en-US" altLang="ja-JP" dirty="0" smtClean="0"/>
              <a:t>1</a:t>
            </a:r>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488" y="1280828"/>
            <a:ext cx="4416000" cy="331200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2388" y="1280828"/>
            <a:ext cx="4416000" cy="3312000"/>
          </a:xfrm>
          <a:prstGeom prst="rect">
            <a:avLst/>
          </a:prstGeom>
        </p:spPr>
      </p:pic>
      <p:sp>
        <p:nvSpPr>
          <p:cNvPr id="6" name="円/楕円 5"/>
          <p:cNvSpPr/>
          <p:nvPr/>
        </p:nvSpPr>
        <p:spPr>
          <a:xfrm>
            <a:off x="941695" y="3382506"/>
            <a:ext cx="559558" cy="419669"/>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3100316" y="3322797"/>
            <a:ext cx="559558" cy="419669"/>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7183271" y="2517159"/>
            <a:ext cx="559558" cy="1803631"/>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44488" y="4652053"/>
            <a:ext cx="4416000" cy="461665"/>
          </a:xfrm>
          <a:prstGeom prst="rect">
            <a:avLst/>
          </a:prstGeom>
          <a:noFill/>
        </p:spPr>
        <p:txBody>
          <a:bodyPr wrap="square" rtlCol="0">
            <a:spAutoFit/>
          </a:bodyPr>
          <a:lstStyle/>
          <a:p>
            <a:pPr algn="ct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写真</a:t>
            </a:r>
            <a:r>
              <a:rPr kumimoji="1" lang="en-US" altLang="ja-JP" sz="24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400" dirty="0" smtClean="0">
                <a:latin typeface="Meiryo UI" panose="020B0604030504040204" pitchFamily="50" charset="-128"/>
                <a:ea typeface="Meiryo UI" panose="020B0604030504040204" pitchFamily="50" charset="-128"/>
                <a:cs typeface="Meiryo UI" panose="020B0604030504040204" pitchFamily="50" charset="-128"/>
              </a:rPr>
              <a:t>　アンカーの破断</a:t>
            </a:r>
            <a:endParaRPr kumimoji="1"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5145513" y="4652053"/>
            <a:ext cx="4416000" cy="461665"/>
          </a:xfrm>
          <a:prstGeom prst="rect">
            <a:avLst/>
          </a:prstGeom>
          <a:noFill/>
        </p:spPr>
        <p:txBody>
          <a:bodyPr wrap="square" rtlCol="0">
            <a:spAutoFit/>
          </a:bodyPr>
          <a:lstStyle/>
          <a:p>
            <a:pPr algn="ctr"/>
            <a:r>
              <a:rPr lang="ja-JP" altLang="en-US" sz="2400" dirty="0">
                <a:latin typeface="Meiryo UI" panose="020B0604030504040204" pitchFamily="50" charset="-128"/>
                <a:ea typeface="Meiryo UI" panose="020B0604030504040204" pitchFamily="50" charset="-128"/>
                <a:cs typeface="Meiryo UI" panose="020B0604030504040204" pitchFamily="50" charset="-128"/>
              </a:rPr>
              <a:t>写真</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飛んだアンカー</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0"/>
          <p:cNvSpPr>
            <a:spLocks noGrp="1"/>
          </p:cNvSpPr>
          <p:nvPr>
            <p:ph type="sldNum" sz="quarter" idx="12"/>
          </p:nvPr>
        </p:nvSpPr>
        <p:spPr/>
        <p:txBody>
          <a:bodyPr/>
          <a:lstStyle/>
          <a:p>
            <a:fld id="{A7256914-F50C-4318-A29C-30B3D56D035E}" type="slidenum">
              <a:rPr kumimoji="1" lang="ja-JP" altLang="en-US" smtClean="0"/>
              <a:t>7</a:t>
            </a:fld>
            <a:endParaRPr kumimoji="1" lang="ja-JP" altLang="en-US" dirty="0"/>
          </a:p>
        </p:txBody>
      </p:sp>
    </p:spTree>
    <p:extLst>
      <p:ext uri="{BB962C8B-B14F-4D97-AF65-F5344CB8AC3E}">
        <p14:creationId xmlns:p14="http://schemas.microsoft.com/office/powerpoint/2010/main" val="40815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アンカーの被災</a:t>
            </a:r>
            <a:r>
              <a:rPr lang="ja-JP" altLang="en-US" dirty="0" smtClean="0"/>
              <a:t>事例</a:t>
            </a:r>
            <a:r>
              <a:rPr lang="en-US" altLang="ja-JP" dirty="0" smtClean="0"/>
              <a:t>1</a:t>
            </a:r>
            <a:endParaRPr kumimoji="1" lang="ja-JP" altLang="en-US" dirty="0"/>
          </a:p>
        </p:txBody>
      </p:sp>
      <p:sp>
        <p:nvSpPr>
          <p:cNvPr id="10" name="テキスト ボックス 9"/>
          <p:cNvSpPr txBox="1"/>
          <p:nvPr/>
        </p:nvSpPr>
        <p:spPr>
          <a:xfrm>
            <a:off x="344488" y="4652053"/>
            <a:ext cx="4416000" cy="461665"/>
          </a:xfrm>
          <a:prstGeom prst="rect">
            <a:avLst/>
          </a:prstGeom>
          <a:noFill/>
        </p:spPr>
        <p:txBody>
          <a:bodyPr wrap="square" rtlCol="0">
            <a:spAutoFit/>
          </a:bodyPr>
          <a:lstStyle/>
          <a:p>
            <a:pPr algn="ctr"/>
            <a:r>
              <a:rPr lang="ja-JP" altLang="en-US" sz="2400" dirty="0">
                <a:latin typeface="Meiryo UI" panose="020B0604030504040204" pitchFamily="50" charset="-128"/>
                <a:ea typeface="Meiryo UI" panose="020B0604030504040204" pitchFamily="50" charset="-128"/>
                <a:cs typeface="Meiryo UI" panose="020B0604030504040204" pitchFamily="50" charset="-128"/>
              </a:rPr>
              <a:t>写真</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アンカー頭部がない</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5145513" y="4652053"/>
            <a:ext cx="4416000" cy="461665"/>
          </a:xfrm>
          <a:prstGeom prst="rect">
            <a:avLst/>
          </a:prstGeom>
          <a:noFill/>
        </p:spPr>
        <p:txBody>
          <a:bodyPr wrap="square" rtlCol="0">
            <a:spAutoFit/>
          </a:bodyPr>
          <a:lstStyle/>
          <a:p>
            <a:pPr algn="ctr"/>
            <a:r>
              <a:rPr lang="ja-JP" altLang="en-US" sz="2400" dirty="0">
                <a:latin typeface="Meiryo UI" panose="020B0604030504040204" pitchFamily="50" charset="-128"/>
                <a:ea typeface="Meiryo UI" panose="020B0604030504040204" pitchFamily="50" charset="-128"/>
                <a:cs typeface="Meiryo UI" panose="020B0604030504040204" pitchFamily="50" charset="-128"/>
              </a:rPr>
              <a:t>写真</a:t>
            </a:r>
            <a:r>
              <a:rPr lang="en-US" altLang="ja-JP" sz="24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アンカー頭部が損傷</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88" y="1280008"/>
            <a:ext cx="4428000" cy="3321000"/>
          </a:xfrm>
          <a:prstGeom prst="rect">
            <a:avLst/>
          </a:prstGeom>
        </p:spPr>
      </p:pic>
      <p:sp>
        <p:nvSpPr>
          <p:cNvPr id="5" name="スライド番号プレースホルダー 4"/>
          <p:cNvSpPr>
            <a:spLocks noGrp="1"/>
          </p:cNvSpPr>
          <p:nvPr>
            <p:ph type="sldNum" sz="quarter" idx="12"/>
          </p:nvPr>
        </p:nvSpPr>
        <p:spPr/>
        <p:txBody>
          <a:bodyPr/>
          <a:lstStyle/>
          <a:p>
            <a:fld id="{A7256914-F50C-4318-A29C-30B3D56D035E}" type="slidenum">
              <a:rPr kumimoji="1" lang="ja-JP" altLang="en-US" smtClean="0"/>
              <a:t>8</a:t>
            </a:fld>
            <a:endParaRPr kumimoji="1" lang="ja-JP" altLang="en-US"/>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5513" y="1289008"/>
            <a:ext cx="4416000" cy="3312000"/>
          </a:xfrm>
          <a:prstGeom prst="rect">
            <a:avLst/>
          </a:prstGeom>
        </p:spPr>
      </p:pic>
    </p:spTree>
    <p:extLst>
      <p:ext uri="{BB962C8B-B14F-4D97-AF65-F5344CB8AC3E}">
        <p14:creationId xmlns:p14="http://schemas.microsoft.com/office/powerpoint/2010/main" val="2148689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アンカーの被災</a:t>
            </a:r>
            <a:r>
              <a:rPr lang="ja-JP" altLang="en-US" dirty="0" smtClean="0"/>
              <a:t>事例</a:t>
            </a:r>
            <a:r>
              <a:rPr lang="en-US" altLang="ja-JP" dirty="0" smtClean="0"/>
              <a:t>1</a:t>
            </a:r>
            <a:endParaRPr kumimoji="1" lang="ja-JP" altLang="en-US" dirty="0"/>
          </a:p>
        </p:txBody>
      </p:sp>
      <p:sp>
        <p:nvSpPr>
          <p:cNvPr id="10" name="テキスト ボックス 9"/>
          <p:cNvSpPr txBox="1"/>
          <p:nvPr/>
        </p:nvSpPr>
        <p:spPr>
          <a:xfrm>
            <a:off x="344488" y="4652053"/>
            <a:ext cx="4416000" cy="461665"/>
          </a:xfrm>
          <a:prstGeom prst="rect">
            <a:avLst/>
          </a:prstGeom>
          <a:noFill/>
        </p:spPr>
        <p:txBody>
          <a:bodyPr wrap="square" rtlCol="0">
            <a:spAutoFit/>
          </a:bodyPr>
          <a:lstStyle/>
          <a:p>
            <a:pPr algn="ct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写真</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アンカー頭部の損傷</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5145513" y="4652053"/>
            <a:ext cx="4416000" cy="461665"/>
          </a:xfrm>
          <a:prstGeom prst="rect">
            <a:avLst/>
          </a:prstGeom>
          <a:noFill/>
        </p:spPr>
        <p:txBody>
          <a:bodyPr wrap="square" rtlCol="0">
            <a:spAutoFit/>
          </a:bodyPr>
          <a:lstStyle/>
          <a:p>
            <a:pPr algn="ct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写真</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アンカーキャップ</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破損</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573" y="1294052"/>
            <a:ext cx="4416000" cy="3312000"/>
          </a:xfrm>
          <a:prstGeom prst="rect">
            <a:avLst/>
          </a:prstGeom>
        </p:spPr>
      </p:pic>
      <p:sp>
        <p:nvSpPr>
          <p:cNvPr id="3" name="円/楕円 2"/>
          <p:cNvSpPr/>
          <p:nvPr/>
        </p:nvSpPr>
        <p:spPr>
          <a:xfrm rot="1175498">
            <a:off x="2517814" y="1760184"/>
            <a:ext cx="877178" cy="2433011"/>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1110410" y="1979905"/>
            <a:ext cx="834914" cy="996784"/>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p:txBody>
          <a:bodyPr/>
          <a:lstStyle/>
          <a:p>
            <a:fld id="{A7256914-F50C-4318-A29C-30B3D56D035E}" type="slidenum">
              <a:rPr kumimoji="1" lang="ja-JP" altLang="en-US" smtClean="0"/>
              <a:t>9</a:t>
            </a:fld>
            <a:endParaRPr kumimoji="1" lang="ja-JP" altLang="en-US"/>
          </a:p>
        </p:txBody>
      </p:sp>
      <p:pic>
        <p:nvPicPr>
          <p:cNvPr id="17" name="図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5513" y="1284859"/>
            <a:ext cx="4416000" cy="3312000"/>
          </a:xfrm>
          <a:prstGeom prst="rect">
            <a:avLst/>
          </a:prstGeom>
        </p:spPr>
      </p:pic>
      <p:sp>
        <p:nvSpPr>
          <p:cNvPr id="14" name="円/楕円 13"/>
          <p:cNvSpPr/>
          <p:nvPr/>
        </p:nvSpPr>
        <p:spPr>
          <a:xfrm>
            <a:off x="7143963" y="2163971"/>
            <a:ext cx="380787" cy="350629"/>
          </a:xfrm>
          <a:prstGeom prst="ellipse">
            <a:avLst/>
          </a:prstGeom>
          <a:noFill/>
          <a:ln w="444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0972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4"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1418</TotalTime>
  <Words>1229</Words>
  <Application>Microsoft Office PowerPoint</Application>
  <PresentationFormat>A4 210 x 297 mm</PresentationFormat>
  <Paragraphs>193</Paragraphs>
  <Slides>26</Slides>
  <Notes>3</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2</vt:i4>
      </vt:variant>
      <vt:variant>
        <vt:lpstr>スライド タイトル</vt:lpstr>
      </vt:variant>
      <vt:variant>
        <vt:i4>26</vt:i4>
      </vt:variant>
    </vt:vector>
  </HeadingPairs>
  <TitlesOfParts>
    <vt:vector size="35" baseType="lpstr">
      <vt:lpstr>Meiryo UI</vt:lpstr>
      <vt:lpstr>ＭＳ Ｐゴシック</vt:lpstr>
      <vt:lpstr>メイリオ</vt:lpstr>
      <vt:lpstr>Arial</vt:lpstr>
      <vt:lpstr>Calibri</vt:lpstr>
      <vt:lpstr>Trebuchet MS</vt:lpstr>
      <vt:lpstr>Office テーマ</vt:lpstr>
      <vt:lpstr>図面</vt:lpstr>
      <vt:lpstr>花子フォトレタッチ 1.0 /R.1</vt:lpstr>
      <vt:lpstr>建設産業の主張2017 新技術の活用</vt:lpstr>
      <vt:lpstr>内容</vt:lpstr>
      <vt:lpstr>はじめに</vt:lpstr>
      <vt:lpstr>アンカー（グラウンドアンカー）とは</vt:lpstr>
      <vt:lpstr>アンカーの用途と効果</vt:lpstr>
      <vt:lpstr>アンカーの現状</vt:lpstr>
      <vt:lpstr>アンカーの被災事例1</vt:lpstr>
      <vt:lpstr>アンカーの被災事例1</vt:lpstr>
      <vt:lpstr>アンカーの被災事例1</vt:lpstr>
      <vt:lpstr>アンカーの被災事例2</vt:lpstr>
      <vt:lpstr>アンカーの被災事例3</vt:lpstr>
      <vt:lpstr>アンカーの課題</vt:lpstr>
      <vt:lpstr>リフトオフ試験とは</vt:lpstr>
      <vt:lpstr>荷重－変位曲線</vt:lpstr>
      <vt:lpstr>SAAMシステムとは</vt:lpstr>
      <vt:lpstr>リフトオフ試験機器（SAAM-N）</vt:lpstr>
      <vt:lpstr>SAAMシステムの特徴1（従来工法との比較）</vt:lpstr>
      <vt:lpstr>SAAMシステムの特徴2（狭隘部での調査）</vt:lpstr>
      <vt:lpstr>SAAMシステムの特徴3（足場なし，災害時）</vt:lpstr>
      <vt:lpstr>SAAMシステムの特徴4（SAAM-A　アタッチメント）</vt:lpstr>
      <vt:lpstr>SAAMシステムの特徴5（SAAM-L　後付け荷重計）</vt:lpstr>
      <vt:lpstr>健全度評価</vt:lpstr>
      <vt:lpstr>のり面の健全性評価</vt:lpstr>
      <vt:lpstr>評価から対策工</vt:lpstr>
      <vt:lpstr>まとめ</vt:lpstr>
      <vt:lpstr>おわりに</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nnc</dc:creator>
  <cp:lastModifiedBy>狩野行宏</cp:lastModifiedBy>
  <cp:revision>145</cp:revision>
  <cp:lastPrinted>2017-11-15T06:00:21Z</cp:lastPrinted>
  <dcterms:created xsi:type="dcterms:W3CDTF">2017-10-23T00:48:03Z</dcterms:created>
  <dcterms:modified xsi:type="dcterms:W3CDTF">2017-11-16T00:37:33Z</dcterms:modified>
</cp:coreProperties>
</file>